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notesMasterIdLst>
    <p:notesMasterId r:id="rId24"/>
  </p:notesMasterIdLst>
  <p:sldIdLst>
    <p:sldId id="256" r:id="rId2"/>
    <p:sldId id="262" r:id="rId3"/>
    <p:sldId id="259" r:id="rId4"/>
    <p:sldId id="287" r:id="rId5"/>
    <p:sldId id="263" r:id="rId6"/>
    <p:sldId id="276" r:id="rId7"/>
    <p:sldId id="268" r:id="rId8"/>
    <p:sldId id="279" r:id="rId9"/>
    <p:sldId id="261" r:id="rId10"/>
    <p:sldId id="277" r:id="rId11"/>
    <p:sldId id="284" r:id="rId12"/>
    <p:sldId id="273" r:id="rId13"/>
    <p:sldId id="280" r:id="rId14"/>
    <p:sldId id="281" r:id="rId15"/>
    <p:sldId id="282" r:id="rId16"/>
    <p:sldId id="267" r:id="rId17"/>
    <p:sldId id="286" r:id="rId18"/>
    <p:sldId id="257" r:id="rId19"/>
    <p:sldId id="269" r:id="rId20"/>
    <p:sldId id="278" r:id="rId21"/>
    <p:sldId id="266"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רה יוסף אסעד" initials="SY" lastIdx="1" clrIdx="0">
    <p:extLst>
      <p:ext uri="{19B8F6BF-5375-455C-9EA6-DF929625EA0E}">
        <p15:presenceInfo xmlns:p15="http://schemas.microsoft.com/office/powerpoint/2012/main" userId="S::Sara.Youssef.Asaad@e.braude.ac.il::021b7798-19ad-42b6-8c37-4623800075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2794" autoAdjust="0"/>
  </p:normalViewPr>
  <p:slideViewPr>
    <p:cSldViewPr snapToGrid="0">
      <p:cViewPr varScale="1">
        <p:scale>
          <a:sx n="79" d="100"/>
          <a:sy n="79"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5696BE98-0C8E-43FA-8C3F-53AF424E9B1D}" type="datetimeFigureOut">
              <a:rPr lang="he-IL" smtClean="0"/>
              <a:t>י"ז/אייר/תשפ"ד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49F2C11-9A1B-4E3F-8681-9C179E6D5B96}" type="slidenum">
              <a:rPr lang="he-IL" smtClean="0"/>
              <a:t>‹#›</a:t>
            </a:fld>
            <a:endParaRPr lang="he-IL"/>
          </a:p>
        </p:txBody>
      </p:sp>
    </p:spTree>
    <p:extLst>
      <p:ext uri="{BB962C8B-B14F-4D97-AF65-F5344CB8AC3E}">
        <p14:creationId xmlns:p14="http://schemas.microsoft.com/office/powerpoint/2010/main" val="84578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49F2C11-9A1B-4E3F-8681-9C179E6D5B96}" type="slidenum">
              <a:rPr lang="he-IL" smtClean="0"/>
              <a:t>4</a:t>
            </a:fld>
            <a:endParaRPr lang="he-IL"/>
          </a:p>
        </p:txBody>
      </p:sp>
    </p:spTree>
    <p:extLst>
      <p:ext uri="{BB962C8B-B14F-4D97-AF65-F5344CB8AC3E}">
        <p14:creationId xmlns:p14="http://schemas.microsoft.com/office/powerpoint/2010/main" val="289882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49F2C11-9A1B-4E3F-8681-9C179E6D5B96}" type="slidenum">
              <a:rPr lang="he-IL" smtClean="0"/>
              <a:t>19</a:t>
            </a:fld>
            <a:endParaRPr lang="he-IL"/>
          </a:p>
        </p:txBody>
      </p:sp>
    </p:spTree>
    <p:extLst>
      <p:ext uri="{BB962C8B-B14F-4D97-AF65-F5344CB8AC3E}">
        <p14:creationId xmlns:p14="http://schemas.microsoft.com/office/powerpoint/2010/main" val="36330624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E4347B-F764-4882-8E15-AD1548442CAB}" type="datetime8">
              <a:rPr lang="he-IL" smtClean="0"/>
              <a:t>25 מאי 24</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F875617-3E04-4A8F-B194-D8EA40F49ABB}" type="slidenum">
              <a:rPr lang="he-IL" smtClean="0"/>
              <a:t>‹#›</a:t>
            </a:fld>
            <a:endParaRPr lang="he-IL"/>
          </a:p>
        </p:txBody>
      </p:sp>
    </p:spTree>
    <p:extLst>
      <p:ext uri="{BB962C8B-B14F-4D97-AF65-F5344CB8AC3E}">
        <p14:creationId xmlns:p14="http://schemas.microsoft.com/office/powerpoint/2010/main" val="1655593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22CB6-EAE2-45AD-A6CF-9D5CB29F71ED}" type="datetime8">
              <a:rPr lang="he-IL" smtClean="0"/>
              <a:t>25 מאי 24</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350641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9691C1-6565-470C-93BE-0CCC5E5DB967}" type="datetime8">
              <a:rPr lang="he-IL" smtClean="0"/>
              <a:t>25 מאי 24</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2337148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1"/>
        <p:cNvGrpSpPr/>
        <p:nvPr/>
      </p:nvGrpSpPr>
      <p:grpSpPr>
        <a:xfrm>
          <a:off x="0" y="0"/>
          <a:ext cx="0" cy="0"/>
          <a:chOff x="0" y="0"/>
          <a:chExt cx="0" cy="0"/>
        </a:xfrm>
      </p:grpSpPr>
      <p:sp>
        <p:nvSpPr>
          <p:cNvPr id="264" name="Google Shape;264;p19"/>
          <p:cNvSpPr txBox="1">
            <a:spLocks noGrp="1"/>
          </p:cNvSpPr>
          <p:nvPr>
            <p:ph type="title"/>
          </p:nvPr>
        </p:nvSpPr>
        <p:spPr>
          <a:xfrm>
            <a:off x="1664604" y="2149953"/>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5" name="Google Shape;265;p19"/>
          <p:cNvSpPr txBox="1">
            <a:spLocks noGrp="1"/>
          </p:cNvSpPr>
          <p:nvPr>
            <p:ph type="title" idx="2"/>
          </p:nvPr>
        </p:nvSpPr>
        <p:spPr>
          <a:xfrm>
            <a:off x="5346071" y="2150220"/>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6" name="Google Shape;266;p19"/>
          <p:cNvSpPr txBox="1">
            <a:spLocks noGrp="1"/>
          </p:cNvSpPr>
          <p:nvPr>
            <p:ph type="title" idx="3"/>
          </p:nvPr>
        </p:nvSpPr>
        <p:spPr>
          <a:xfrm>
            <a:off x="9157713" y="2149953"/>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7" name="Google Shape;267;p19"/>
          <p:cNvSpPr txBox="1">
            <a:spLocks noGrp="1"/>
          </p:cNvSpPr>
          <p:nvPr>
            <p:ph type="title" idx="4"/>
          </p:nvPr>
        </p:nvSpPr>
        <p:spPr>
          <a:xfrm>
            <a:off x="1607204" y="4442183"/>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8" name="Google Shape;268;p19"/>
          <p:cNvSpPr txBox="1">
            <a:spLocks noGrp="1"/>
          </p:cNvSpPr>
          <p:nvPr>
            <p:ph type="title" idx="5"/>
          </p:nvPr>
        </p:nvSpPr>
        <p:spPr>
          <a:xfrm>
            <a:off x="5346071" y="4442416"/>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69" name="Google Shape;269;p19"/>
          <p:cNvSpPr txBox="1">
            <a:spLocks noGrp="1"/>
          </p:cNvSpPr>
          <p:nvPr>
            <p:ph type="title" idx="6"/>
          </p:nvPr>
        </p:nvSpPr>
        <p:spPr>
          <a:xfrm>
            <a:off x="9157713" y="4442183"/>
            <a:ext cx="2438400" cy="410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200"/>
              <a:buNone/>
              <a:defRPr sz="2667"/>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endParaRPr/>
          </a:p>
        </p:txBody>
      </p:sp>
      <p:sp>
        <p:nvSpPr>
          <p:cNvPr id="270" name="Google Shape;270;p19"/>
          <p:cNvSpPr txBox="1">
            <a:spLocks noGrp="1"/>
          </p:cNvSpPr>
          <p:nvPr>
            <p:ph type="subTitle" idx="1"/>
          </p:nvPr>
        </p:nvSpPr>
        <p:spPr>
          <a:xfrm>
            <a:off x="1664600" y="2620117"/>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1" name="Google Shape;271;p19"/>
          <p:cNvSpPr txBox="1">
            <a:spLocks noGrp="1"/>
          </p:cNvSpPr>
          <p:nvPr>
            <p:ph type="subTitle" idx="7"/>
          </p:nvPr>
        </p:nvSpPr>
        <p:spPr>
          <a:xfrm>
            <a:off x="5346071" y="2620551"/>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9"/>
          <p:cNvSpPr txBox="1">
            <a:spLocks noGrp="1"/>
          </p:cNvSpPr>
          <p:nvPr>
            <p:ph type="subTitle" idx="8"/>
          </p:nvPr>
        </p:nvSpPr>
        <p:spPr>
          <a:xfrm>
            <a:off x="9157713" y="2620284"/>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19"/>
          <p:cNvSpPr txBox="1">
            <a:spLocks noGrp="1"/>
          </p:cNvSpPr>
          <p:nvPr>
            <p:ph type="subTitle" idx="9"/>
          </p:nvPr>
        </p:nvSpPr>
        <p:spPr>
          <a:xfrm>
            <a:off x="1607200" y="4917849"/>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19"/>
          <p:cNvSpPr txBox="1">
            <a:spLocks noGrp="1"/>
          </p:cNvSpPr>
          <p:nvPr>
            <p:ph type="subTitle" idx="13"/>
          </p:nvPr>
        </p:nvSpPr>
        <p:spPr>
          <a:xfrm>
            <a:off x="5346071" y="4917849"/>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19"/>
          <p:cNvSpPr txBox="1">
            <a:spLocks noGrp="1"/>
          </p:cNvSpPr>
          <p:nvPr>
            <p:ph type="subTitle" idx="14"/>
          </p:nvPr>
        </p:nvSpPr>
        <p:spPr>
          <a:xfrm>
            <a:off x="9157713" y="4917616"/>
            <a:ext cx="2438400" cy="56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p19"/>
          <p:cNvSpPr txBox="1">
            <a:spLocks noGrp="1"/>
          </p:cNvSpPr>
          <p:nvPr>
            <p:ph type="title" idx="15"/>
          </p:nvPr>
        </p:nvSpPr>
        <p:spPr>
          <a:xfrm>
            <a:off x="950967" y="877327"/>
            <a:ext cx="10290000" cy="484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5422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D8CD2-B848-4279-B42F-E50FCE42383F}" type="datetime8">
              <a:rPr lang="he-IL" smtClean="0"/>
              <a:t>25 מאי 24</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182526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88842B4D-C10B-4A3A-BABB-29745B7317FF}" type="datetime8">
              <a:rPr lang="he-IL" smtClean="0"/>
              <a:t>25 מאי 24</a:t>
            </a:fld>
            <a:endParaRPr lang="he-IL"/>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he-IL"/>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F875617-3E04-4A8F-B194-D8EA40F49ABB}" type="slidenum">
              <a:rPr lang="he-IL" smtClean="0"/>
              <a:t>‹#›</a:t>
            </a:fld>
            <a:endParaRPr lang="he-IL"/>
          </a:p>
        </p:txBody>
      </p:sp>
    </p:spTree>
    <p:extLst>
      <p:ext uri="{BB962C8B-B14F-4D97-AF65-F5344CB8AC3E}">
        <p14:creationId xmlns:p14="http://schemas.microsoft.com/office/powerpoint/2010/main" val="3729489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3A905B-C6A6-4B48-A69E-A9E2B8742D9C}" type="datetime8">
              <a:rPr lang="he-IL" smtClean="0"/>
              <a:t>25 מאי 24</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194197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B45DBE-CA85-4216-BB74-E007B15DE327}" type="datetime8">
              <a:rPr lang="he-IL" smtClean="0"/>
              <a:t>25 מאי 24</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10738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B476DB-7D88-49FE-9F17-C099D6926928}" type="datetime8">
              <a:rPr lang="he-IL" smtClean="0"/>
              <a:t>25 מאי 24</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384948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30BCAA-9EF6-4E7D-92AA-C8967D6C77DC}" type="datetime8">
              <a:rPr lang="he-IL" smtClean="0"/>
              <a:t>25 מאי 24</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398092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E8E613-FB5A-4207-83F5-BEC53AFCE6D0}" type="datetime8">
              <a:rPr lang="he-IL" smtClean="0"/>
              <a:t>25 מאי 24</a:t>
            </a:fld>
            <a:endParaRPr lang="he-IL"/>
          </a:p>
        </p:txBody>
      </p:sp>
      <p:sp>
        <p:nvSpPr>
          <p:cNvPr id="6" name="Footer Placeholder 5"/>
          <p:cNvSpPr>
            <a:spLocks noGrp="1"/>
          </p:cNvSpPr>
          <p:nvPr>
            <p:ph type="ftr" sz="quarter" idx="11"/>
          </p:nvPr>
        </p:nvSpPr>
        <p:spPr/>
        <p:txBody>
          <a:bodyPr/>
          <a:lstStyle/>
          <a:p>
            <a:endParaRPr lang="he-IL"/>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136437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A8DB01BD-356B-420E-B001-D26B6CD41091}" type="datetime8">
              <a:rPr lang="he-IL" smtClean="0"/>
              <a:t>25 מאי 24</a:t>
            </a:fld>
            <a:endParaRPr lang="he-IL"/>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F875617-3E04-4A8F-B194-D8EA40F49ABB}" type="slidenum">
              <a:rPr lang="he-IL" smtClean="0"/>
              <a:t>‹#›</a:t>
            </a:fld>
            <a:endParaRPr lang="he-IL"/>
          </a:p>
        </p:txBody>
      </p:sp>
    </p:spTree>
    <p:extLst>
      <p:ext uri="{BB962C8B-B14F-4D97-AF65-F5344CB8AC3E}">
        <p14:creationId xmlns:p14="http://schemas.microsoft.com/office/powerpoint/2010/main" val="3115482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DE62F80D-2CF8-4081-ADBE-72E92F58934C}" type="datetime8">
              <a:rPr lang="he-IL" smtClean="0"/>
              <a:t>25 מאי 24</a:t>
            </a:fld>
            <a:endParaRPr lang="he-IL"/>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he-IL"/>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F875617-3E04-4A8F-B194-D8EA40F49ABB}" type="slidenum">
              <a:rPr lang="he-IL" smtClean="0"/>
              <a:t>‹#›</a:t>
            </a:fld>
            <a:endParaRPr lang="he-IL"/>
          </a:p>
        </p:txBody>
      </p:sp>
    </p:spTree>
    <p:extLst>
      <p:ext uri="{BB962C8B-B14F-4D97-AF65-F5344CB8AC3E}">
        <p14:creationId xmlns:p14="http://schemas.microsoft.com/office/powerpoint/2010/main" val="174250094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Lst>
  <p:hf hdr="0" ftr="0" dt="0"/>
  <p:txStyles>
    <p:titleStyle>
      <a:lvl1pPr algn="l" defTabSz="914400" rtl="1" eaLnBrk="1" latinLnBrk="0" hangingPunct="1">
        <a:lnSpc>
          <a:spcPct val="90000"/>
        </a:lnSpc>
        <a:spcBef>
          <a:spcPct val="0"/>
        </a:spcBef>
        <a:buNone/>
        <a:defRPr sz="48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mb.cision.com/Public/2874/3204374/ad9885d61ba4d121_800x800ar.png" TargetMode="External"/><Relationship Id="rId3" Type="http://schemas.openxmlformats.org/officeDocument/2006/relationships/hyperlink" Target="https://cdn.shopify.com/s/files/1/0589/6768/7343/files/Blue_Boston_Terrier_being_held_by_a_person_licking_its_nose_with_a_playful_and_engaging_demeanor..png?v=1706753146" TargetMode="External"/><Relationship Id="rId7" Type="http://schemas.openxmlformats.org/officeDocument/2006/relationships/hyperlink" Target="https://theonlinedogtrainer.com/wp-content/uploads/2023/07/image_4cfb3280e0846a7e9b3f6d0913b04668_2000.png" TargetMode="External"/><Relationship Id="rId12" Type="http://schemas.openxmlformats.org/officeDocument/2006/relationships/hyperlink" Target="https://bloximages.newyork1.vip.townnews.com/petproductnews.com/content/tncms/assets/v3/editorial/d/01/d01c3837-b9d2-5c86-9dfa-58d12b875f8b/5f10b5d756a19.image.jpg" TargetMode="External"/><Relationship Id="rId2" Type="http://schemas.openxmlformats.org/officeDocument/2006/relationships/hyperlink" Target="https://www.bostonterriersociety.com/wp-content/uploads/2023/01/10-1024x1024.jpg" TargetMode="External"/><Relationship Id="rId1" Type="http://schemas.openxmlformats.org/officeDocument/2006/relationships/slideLayout" Target="../slideLayouts/slideLayout2.xml"/><Relationship Id="rId6" Type="http://schemas.openxmlformats.org/officeDocument/2006/relationships/hyperlink" Target="https://chayuta.com/assets/uploads/2023/09/Artboard-192-copy.jpg" TargetMode="External"/><Relationship Id="rId11" Type="http://schemas.openxmlformats.org/officeDocument/2006/relationships/hyperlink" Target="https://t4.ftcdn.net/jpg/02/24/25/57/360_F_224255743_1vtOeOxGUjnO95GAB7KvKXmjWt36IPr9.jpg" TargetMode="External"/><Relationship Id="rId5" Type="http://schemas.openxmlformats.org/officeDocument/2006/relationships/hyperlink" Target="https://img.freepik.com/premium-vector/dog-face-set-pet-head-with-different-emotion-line-icon-canine-facial-expression_352905-1164.jpg" TargetMode="External"/><Relationship Id="rId10" Type="http://schemas.openxmlformats.org/officeDocument/2006/relationships/hyperlink" Target="https://m.media-amazon.com/images/S/aplus-seller-content-images-us-east-1/A1PA6795UKMFR9/A3DHBFJRY43R0C/91e35ec8-f65a-42f4-90b5-87ea0aed83e5._CR0,0,600,180_PT0_SX600__.jpg" TargetMode="External"/><Relationship Id="rId4" Type="http://schemas.openxmlformats.org/officeDocument/2006/relationships/hyperlink" Target="https://media.springernature.com/full/springer-static/image/art%3A10.1038%2Fs41598-021-88702-w/MediaObjects/41598_2021_88702_Fig1_HTML.png" TargetMode="External"/><Relationship Id="rId9" Type="http://schemas.openxmlformats.org/officeDocument/2006/relationships/hyperlink" Target="https://ih1.redbubble.net/image.5485500524.2106/fposter,small,wall_texture,square_product,600x600.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DD8B-14D0-A0C6-F3F8-3C97A8A0B422}"/>
              </a:ext>
            </a:extLst>
          </p:cNvPr>
          <p:cNvSpPr>
            <a:spLocks noGrp="1"/>
          </p:cNvSpPr>
          <p:nvPr>
            <p:ph type="ctrTitle"/>
          </p:nvPr>
        </p:nvSpPr>
        <p:spPr>
          <a:xfrm>
            <a:off x="852755" y="1399032"/>
            <a:ext cx="11339245" cy="2939288"/>
          </a:xfrm>
        </p:spPr>
        <p:txBody>
          <a:bodyPr/>
          <a:lstStyle/>
          <a:p>
            <a:pPr marL="914400" algn="ctr">
              <a:lnSpc>
                <a:spcPct val="115000"/>
              </a:lnSpc>
            </a:pPr>
            <a:r>
              <a:rPr lang="en-US" sz="3200" dirty="0">
                <a:latin typeface="Bookman Old Style (Body)"/>
              </a:rPr>
              <a:t>Capstone Project Phase A</a:t>
            </a:r>
            <a:br>
              <a:rPr lang="en-US" sz="3200" dirty="0">
                <a:latin typeface="Bookman Old Style (Body)"/>
              </a:rPr>
            </a:br>
            <a:r>
              <a:rPr lang="en-US" sz="3200" dirty="0">
                <a:latin typeface="Bookman Old Style (Body)"/>
              </a:rPr>
              <a:t>Project No. 24-1-R-15</a:t>
            </a:r>
            <a:br>
              <a:rPr lang="en-US" sz="3200" dirty="0">
                <a:latin typeface="Bookman Old Style (Body)"/>
              </a:rPr>
            </a:br>
            <a:br>
              <a:rPr lang="en-US" sz="3200" dirty="0">
                <a:latin typeface="Bookman Old Style (Body)"/>
              </a:rPr>
            </a:br>
            <a:r>
              <a:rPr lang="en-US" sz="3200" dirty="0">
                <a:latin typeface="Bookman Old Style (Body)"/>
              </a:rPr>
              <a:t>Research on </a:t>
            </a:r>
            <a:r>
              <a:rPr lang="en-US" sz="3200" dirty="0">
                <a:effectLst/>
                <a:latin typeface="Bookman Old Style (Body)"/>
                <a:ea typeface="Arial" panose="020B0604020202020204" pitchFamily="34" charset="0"/>
              </a:rPr>
              <a:t>Dog - Human Communication Using Eye Tracker Technology</a:t>
            </a:r>
            <a:endParaRPr lang="he-IL" sz="3200" dirty="0">
              <a:latin typeface="Bookman Old Style (Body)"/>
            </a:endParaRPr>
          </a:p>
        </p:txBody>
      </p:sp>
      <p:sp>
        <p:nvSpPr>
          <p:cNvPr id="3" name="Subtitle 2">
            <a:extLst>
              <a:ext uri="{FF2B5EF4-FFF2-40B4-BE49-F238E27FC236}">
                <a16:creationId xmlns:a16="http://schemas.microsoft.com/office/drawing/2014/main" id="{1EF2E905-82D4-ADA3-74EF-2CAE630A6974}"/>
              </a:ext>
            </a:extLst>
          </p:cNvPr>
          <p:cNvSpPr>
            <a:spLocks noGrp="1"/>
          </p:cNvSpPr>
          <p:nvPr>
            <p:ph type="subTitle" idx="1"/>
          </p:nvPr>
        </p:nvSpPr>
        <p:spPr>
          <a:xfrm>
            <a:off x="1003007" y="4464429"/>
            <a:ext cx="7891272" cy="2147148"/>
          </a:xfrm>
        </p:spPr>
        <p:txBody>
          <a:bodyPr>
            <a:normAutofit fontScale="92500" lnSpcReduction="20000"/>
          </a:bodyPr>
          <a:lstStyle/>
          <a:p>
            <a:pPr marL="0" lvl="0" indent="0" algn="l" rtl="0">
              <a:spcBef>
                <a:spcPts val="0"/>
              </a:spcBef>
              <a:spcAft>
                <a:spcPts val="0"/>
              </a:spcAft>
              <a:buNone/>
            </a:pPr>
            <a:r>
              <a:rPr lang="en-US" dirty="0">
                <a:blipFill dpi="0" rotWithShape="1">
                  <a:blip r:embed="rId2"/>
                  <a:srcRect/>
                  <a:tile tx="6350" ty="-127000" sx="65000" sy="64000" flip="none" algn="tl"/>
                </a:blipFill>
                <a:latin typeface="Bookman Old Style (Body)"/>
                <a:cs typeface="+mj-cs"/>
              </a:rPr>
              <a:t>Supervisors:</a:t>
            </a:r>
          </a:p>
          <a:p>
            <a:pPr>
              <a:lnSpc>
                <a:spcPct val="115000"/>
              </a:lnSpc>
            </a:pPr>
            <a:r>
              <a:rPr lang="en-US" dirty="0">
                <a:blipFill dpi="0" rotWithShape="1">
                  <a:blip r:embed="rId2"/>
                  <a:srcRect/>
                  <a:tile tx="6350" ty="-127000" sx="65000" sy="64000" flip="none" algn="tl"/>
                </a:blipFill>
                <a:latin typeface="Bookman Old Style (Body)"/>
                <a:cs typeface="+mj-cs"/>
              </a:rPr>
              <a:t>      Dr. Julia Sheidin  </a:t>
            </a:r>
          </a:p>
          <a:p>
            <a:pPr>
              <a:lnSpc>
                <a:spcPct val="115000"/>
              </a:lnSpc>
            </a:pPr>
            <a:r>
              <a:rPr lang="en-US" dirty="0">
                <a:blipFill dpi="0" rotWithShape="1">
                  <a:blip r:embed="rId2"/>
                  <a:srcRect/>
                  <a:tile tx="6350" ty="-127000" sx="65000" sy="64000" flip="none" algn="tl"/>
                </a:blipFill>
                <a:latin typeface="Bookman Old Style (Body)"/>
                <a:cs typeface="+mj-cs"/>
              </a:rPr>
              <a:t>      Dr. </a:t>
            </a:r>
            <a:r>
              <a:rPr lang="en-US" dirty="0" err="1">
                <a:blipFill dpi="0" rotWithShape="1">
                  <a:blip r:embed="rId2"/>
                  <a:srcRect/>
                  <a:tile tx="6350" ty="-127000" sx="65000" sy="64000" flip="none" algn="tl"/>
                </a:blipFill>
                <a:latin typeface="Bookman Old Style (Body)"/>
                <a:cs typeface="+mj-cs"/>
              </a:rPr>
              <a:t>Samah</a:t>
            </a:r>
            <a:r>
              <a:rPr lang="en-US" dirty="0">
                <a:blipFill dpi="0" rotWithShape="1">
                  <a:blip r:embed="rId2"/>
                  <a:srcRect/>
                  <a:tile tx="6350" ty="-127000" sx="65000" sy="64000" flip="none" algn="tl"/>
                </a:blipFill>
                <a:latin typeface="Bookman Old Style (Body)"/>
                <a:cs typeface="+mj-cs"/>
              </a:rPr>
              <a:t> Idrees-</a:t>
            </a:r>
            <a:r>
              <a:rPr lang="en-US" dirty="0" err="1">
                <a:blipFill dpi="0" rotWithShape="1">
                  <a:blip r:embed="rId2"/>
                  <a:srcRect/>
                  <a:tile tx="6350" ty="-127000" sx="65000" sy="64000" flip="none" algn="tl"/>
                </a:blipFill>
                <a:latin typeface="Bookman Old Style (Body)"/>
                <a:cs typeface="+mj-cs"/>
              </a:rPr>
              <a:t>Ghazawi</a:t>
            </a:r>
            <a:endParaRPr lang="en-US" dirty="0">
              <a:blipFill dpi="0" rotWithShape="1">
                <a:blip r:embed="rId2"/>
                <a:srcRect/>
                <a:tile tx="6350" ty="-127000" sx="65000" sy="64000" flip="none" algn="tl"/>
              </a:blipFill>
              <a:latin typeface="Bookman Old Style (Body)"/>
              <a:cs typeface="+mj-cs"/>
            </a:endParaRPr>
          </a:p>
          <a:p>
            <a:pPr>
              <a:lnSpc>
                <a:spcPct val="115000"/>
              </a:lnSpc>
            </a:pPr>
            <a:r>
              <a:rPr lang="en-US" dirty="0">
                <a:blipFill dpi="0" rotWithShape="1">
                  <a:blip r:embed="rId2"/>
                  <a:srcRect/>
                  <a:tile tx="6350" ty="-127000" sx="65000" sy="64000" flip="none" algn="tl"/>
                </a:blipFill>
                <a:latin typeface="Bookman Old Style (Body)"/>
                <a:cs typeface="+mj-cs"/>
              </a:rPr>
              <a:t>Student: </a:t>
            </a:r>
          </a:p>
          <a:p>
            <a:pPr>
              <a:lnSpc>
                <a:spcPct val="115000"/>
              </a:lnSpc>
            </a:pPr>
            <a:r>
              <a:rPr lang="en-US" dirty="0">
                <a:blipFill dpi="0" rotWithShape="1">
                  <a:blip r:embed="rId2"/>
                  <a:srcRect/>
                  <a:tile tx="6350" ty="-127000" sx="65000" sy="64000" flip="none" algn="tl"/>
                </a:blipFill>
                <a:latin typeface="Bookman Old Style (Body)"/>
                <a:cs typeface="+mj-cs"/>
              </a:rPr>
              <a:t>      Sara Asaad</a:t>
            </a:r>
          </a:p>
          <a:p>
            <a:endParaRPr lang="he-IL" dirty="0"/>
          </a:p>
        </p:txBody>
      </p:sp>
      <p:pic>
        <p:nvPicPr>
          <p:cNvPr id="4" name="image2.png">
            <a:extLst>
              <a:ext uri="{FF2B5EF4-FFF2-40B4-BE49-F238E27FC236}">
                <a16:creationId xmlns:a16="http://schemas.microsoft.com/office/drawing/2014/main" id="{E492B5C2-EF8F-D6CE-B126-A2C6ED72DC4E}"/>
              </a:ext>
            </a:extLst>
          </p:cNvPr>
          <p:cNvPicPr/>
          <p:nvPr/>
        </p:nvPicPr>
        <p:blipFill>
          <a:blip r:embed="rId3"/>
          <a:srcRect/>
          <a:stretch>
            <a:fillRect/>
          </a:stretch>
        </p:blipFill>
        <p:spPr>
          <a:xfrm>
            <a:off x="4498793" y="153881"/>
            <a:ext cx="3064273" cy="721508"/>
          </a:xfrm>
          <a:prstGeom prst="rect">
            <a:avLst/>
          </a:prstGeom>
          <a:ln/>
        </p:spPr>
      </p:pic>
      <p:pic>
        <p:nvPicPr>
          <p:cNvPr id="5" name="Picture 4">
            <a:extLst>
              <a:ext uri="{FF2B5EF4-FFF2-40B4-BE49-F238E27FC236}">
                <a16:creationId xmlns:a16="http://schemas.microsoft.com/office/drawing/2014/main" id="{DEF91B2D-E58F-2658-2E8A-548F9200524B}"/>
              </a:ext>
            </a:extLst>
          </p:cNvPr>
          <p:cNvPicPr>
            <a:picLocks noChangeAspect="1"/>
          </p:cNvPicPr>
          <p:nvPr/>
        </p:nvPicPr>
        <p:blipFill>
          <a:blip r:embed="rId4"/>
          <a:stretch>
            <a:fillRect/>
          </a:stretch>
        </p:blipFill>
        <p:spPr>
          <a:xfrm>
            <a:off x="6522377" y="4464429"/>
            <a:ext cx="2280786" cy="2280786"/>
          </a:xfrm>
          <a:prstGeom prst="rect">
            <a:avLst/>
          </a:prstGeom>
          <a:pattFill prst="pct5">
            <a:fgClr>
              <a:schemeClr val="accent1"/>
            </a:fgClr>
            <a:bgClr>
              <a:schemeClr val="bg1"/>
            </a:bgClr>
          </a:pattFill>
        </p:spPr>
      </p:pic>
      <p:sp>
        <p:nvSpPr>
          <p:cNvPr id="6" name="Slide Number Placeholder 5">
            <a:extLst>
              <a:ext uri="{FF2B5EF4-FFF2-40B4-BE49-F238E27FC236}">
                <a16:creationId xmlns:a16="http://schemas.microsoft.com/office/drawing/2014/main" id="{E9D1105F-C470-013E-71C8-B3005DF278C9}"/>
              </a:ext>
            </a:extLst>
          </p:cNvPr>
          <p:cNvSpPr>
            <a:spLocks noGrp="1"/>
          </p:cNvSpPr>
          <p:nvPr>
            <p:ph type="sldNum" sz="quarter" idx="12"/>
          </p:nvPr>
        </p:nvSpPr>
        <p:spPr/>
        <p:txBody>
          <a:bodyPr/>
          <a:lstStyle/>
          <a:p>
            <a:fld id="{EF875617-3E04-4A8F-B194-D8EA40F49ABB}" type="slidenum">
              <a:rPr lang="he-IL" smtClean="0"/>
              <a:t>1</a:t>
            </a:fld>
            <a:endParaRPr lang="he-IL"/>
          </a:p>
        </p:txBody>
      </p:sp>
    </p:spTree>
    <p:extLst>
      <p:ext uri="{BB962C8B-B14F-4D97-AF65-F5344CB8AC3E}">
        <p14:creationId xmlns:p14="http://schemas.microsoft.com/office/powerpoint/2010/main" val="22284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076A-27C4-3EF0-0861-D6EAAD95D32E}"/>
              </a:ext>
            </a:extLst>
          </p:cNvPr>
          <p:cNvSpPr>
            <a:spLocks noGrp="1"/>
          </p:cNvSpPr>
          <p:nvPr>
            <p:ph type="title"/>
          </p:nvPr>
        </p:nvSpPr>
        <p:spPr/>
        <p:txBody>
          <a:bodyPr>
            <a:normAutofit/>
          </a:bodyPr>
          <a:lstStyle/>
          <a:p>
            <a:r>
              <a:rPr lang="en-US" dirty="0"/>
              <a:t>Eye-Tracking Studies</a:t>
            </a:r>
            <a:endParaRPr lang="he-IL" dirty="0"/>
          </a:p>
        </p:txBody>
      </p:sp>
      <p:sp>
        <p:nvSpPr>
          <p:cNvPr id="3" name="Content Placeholder 2">
            <a:extLst>
              <a:ext uri="{FF2B5EF4-FFF2-40B4-BE49-F238E27FC236}">
                <a16:creationId xmlns:a16="http://schemas.microsoft.com/office/drawing/2014/main" id="{5098A012-E12E-4FDA-9881-20B3FE6145FF}"/>
              </a:ext>
            </a:extLst>
          </p:cNvPr>
          <p:cNvSpPr>
            <a:spLocks noGrp="1"/>
          </p:cNvSpPr>
          <p:nvPr>
            <p:ph idx="1"/>
          </p:nvPr>
        </p:nvSpPr>
        <p:spPr/>
        <p:txBody>
          <a:bodyPr>
            <a:normAutofit/>
          </a:bodyPr>
          <a:lstStyle/>
          <a:p>
            <a:pPr algn="l" rtl="0">
              <a:lnSpc>
                <a:spcPct val="250000"/>
              </a:lnSpc>
            </a:pPr>
            <a:r>
              <a:rPr lang="en-US" dirty="0"/>
              <a:t>Most of the studies focused on identifying emotional expressions in humans.</a:t>
            </a:r>
          </a:p>
          <a:p>
            <a:pPr algn="l" rtl="0">
              <a:lnSpc>
                <a:spcPct val="120000"/>
              </a:lnSpc>
            </a:pPr>
            <a:r>
              <a:rPr lang="en-US" dirty="0"/>
              <a:t>Studies analyze eye movements and some areas to understand differences in behavior between groups.</a:t>
            </a:r>
          </a:p>
          <a:p>
            <a:pPr algn="l" rtl="0">
              <a:lnSpc>
                <a:spcPct val="120000"/>
              </a:lnSpc>
            </a:pPr>
            <a:r>
              <a:rPr lang="en-US" dirty="0"/>
              <a:t>Studies on eye tracking technology's in detecting animal emotions, particularly in dogs, are limited.</a:t>
            </a:r>
          </a:p>
          <a:p>
            <a:pPr algn="l" rtl="0">
              <a:lnSpc>
                <a:spcPct val="120000"/>
              </a:lnSpc>
            </a:pPr>
            <a:endParaRPr lang="en-US" dirty="0"/>
          </a:p>
          <a:p>
            <a:pPr marL="0" indent="0" algn="l" rtl="0">
              <a:lnSpc>
                <a:spcPct val="110000"/>
              </a:lnSpc>
              <a:buNone/>
            </a:pPr>
            <a:r>
              <a:rPr lang="en-US" dirty="0"/>
              <a:t>		Our research can contribute to a better understanding of the 		relationship between humans and dogs.</a:t>
            </a:r>
          </a:p>
          <a:p>
            <a:pPr algn="l" rtl="0">
              <a:lnSpc>
                <a:spcPct val="250000"/>
              </a:lnSpc>
            </a:pPr>
            <a:endParaRPr lang="en-US" dirty="0"/>
          </a:p>
          <a:p>
            <a:pPr algn="l" rtl="0"/>
            <a:endParaRPr lang="en-US" dirty="0"/>
          </a:p>
        </p:txBody>
      </p:sp>
      <p:sp>
        <p:nvSpPr>
          <p:cNvPr id="4" name="Arrow: Down 3">
            <a:extLst>
              <a:ext uri="{FF2B5EF4-FFF2-40B4-BE49-F238E27FC236}">
                <a16:creationId xmlns:a16="http://schemas.microsoft.com/office/drawing/2014/main" id="{2B987C8D-CC0D-EC2C-CEF1-4E772665D577}"/>
              </a:ext>
            </a:extLst>
          </p:cNvPr>
          <p:cNvSpPr/>
          <p:nvPr/>
        </p:nvSpPr>
        <p:spPr>
          <a:xfrm rot="16200000">
            <a:off x="1864889" y="5102823"/>
            <a:ext cx="681519" cy="12263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Slide Number Placeholder 4">
            <a:extLst>
              <a:ext uri="{FF2B5EF4-FFF2-40B4-BE49-F238E27FC236}">
                <a16:creationId xmlns:a16="http://schemas.microsoft.com/office/drawing/2014/main" id="{1AED5B2A-E305-E730-DB3A-4B86FE0EE02F}"/>
              </a:ext>
            </a:extLst>
          </p:cNvPr>
          <p:cNvSpPr>
            <a:spLocks noGrp="1"/>
          </p:cNvSpPr>
          <p:nvPr>
            <p:ph type="sldNum" sz="quarter" idx="12"/>
          </p:nvPr>
        </p:nvSpPr>
        <p:spPr/>
        <p:txBody>
          <a:bodyPr/>
          <a:lstStyle/>
          <a:p>
            <a:fld id="{EF875617-3E04-4A8F-B194-D8EA40F49ABB}" type="slidenum">
              <a:rPr lang="he-IL" smtClean="0"/>
              <a:t>10</a:t>
            </a:fld>
            <a:endParaRPr lang="he-IL"/>
          </a:p>
        </p:txBody>
      </p:sp>
    </p:spTree>
    <p:extLst>
      <p:ext uri="{BB962C8B-B14F-4D97-AF65-F5344CB8AC3E}">
        <p14:creationId xmlns:p14="http://schemas.microsoft.com/office/powerpoint/2010/main" val="1188403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60AD-CE35-8D6F-7A7C-2D23E65AE0FD}"/>
              </a:ext>
            </a:extLst>
          </p:cNvPr>
          <p:cNvSpPr>
            <a:spLocks noGrp="1"/>
          </p:cNvSpPr>
          <p:nvPr>
            <p:ph type="title"/>
          </p:nvPr>
        </p:nvSpPr>
        <p:spPr/>
        <p:txBody>
          <a:bodyPr/>
          <a:lstStyle/>
          <a:p>
            <a:r>
              <a:rPr lang="en-US" dirty="0"/>
              <a:t>Our Contribution</a:t>
            </a:r>
            <a:endParaRPr lang="he-IL" dirty="0"/>
          </a:p>
        </p:txBody>
      </p:sp>
      <p:sp>
        <p:nvSpPr>
          <p:cNvPr id="3" name="Content Placeholder 2">
            <a:extLst>
              <a:ext uri="{FF2B5EF4-FFF2-40B4-BE49-F238E27FC236}">
                <a16:creationId xmlns:a16="http://schemas.microsoft.com/office/drawing/2014/main" id="{DFE096A3-FC8E-FF18-35DF-0ECDDC5B7C21}"/>
              </a:ext>
            </a:extLst>
          </p:cNvPr>
          <p:cNvSpPr>
            <a:spLocks noGrp="1"/>
          </p:cNvSpPr>
          <p:nvPr>
            <p:ph idx="1"/>
          </p:nvPr>
        </p:nvSpPr>
        <p:spPr>
          <a:xfrm>
            <a:off x="1066800" y="1951616"/>
            <a:ext cx="10058400" cy="4050792"/>
          </a:xfrm>
        </p:spPr>
        <p:txBody>
          <a:bodyPr>
            <a:normAutofit/>
          </a:bodyPr>
          <a:lstStyle/>
          <a:p>
            <a:pPr algn="l" rtl="0">
              <a:lnSpc>
                <a:spcPct val="150000"/>
              </a:lnSpc>
            </a:pPr>
            <a:r>
              <a:rPr lang="en-US" dirty="0"/>
              <a:t>Uses the eye tracking technology to answer the research questions.</a:t>
            </a:r>
          </a:p>
          <a:p>
            <a:pPr algn="l" rtl="0">
              <a:lnSpc>
                <a:spcPct val="150000"/>
              </a:lnSpc>
            </a:pPr>
            <a:endParaRPr lang="en-US" dirty="0"/>
          </a:p>
          <a:p>
            <a:pPr algn="l" rtl="0"/>
            <a:endParaRPr lang="he-IL" dirty="0"/>
          </a:p>
        </p:txBody>
      </p:sp>
      <p:pic>
        <p:nvPicPr>
          <p:cNvPr id="1028" name="Picture 4" descr="מערכת מיקוד מבט Tobii PCEye 5 - נגישות למחשב">
            <a:extLst>
              <a:ext uri="{FF2B5EF4-FFF2-40B4-BE49-F238E27FC236}">
                <a16:creationId xmlns:a16="http://schemas.microsoft.com/office/drawing/2014/main" id="{145D215E-1109-95C8-67FF-EE7E6D491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301" y="3429000"/>
            <a:ext cx="3389397" cy="25420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0DF6B28-856E-090B-5099-C7DECCD11672}"/>
              </a:ext>
            </a:extLst>
          </p:cNvPr>
          <p:cNvSpPr>
            <a:spLocks noGrp="1"/>
          </p:cNvSpPr>
          <p:nvPr>
            <p:ph type="sldNum" sz="quarter" idx="12"/>
          </p:nvPr>
        </p:nvSpPr>
        <p:spPr/>
        <p:txBody>
          <a:bodyPr/>
          <a:lstStyle/>
          <a:p>
            <a:fld id="{EF875617-3E04-4A8F-B194-D8EA40F49ABB}" type="slidenum">
              <a:rPr lang="he-IL" smtClean="0"/>
              <a:t>11</a:t>
            </a:fld>
            <a:endParaRPr lang="he-IL"/>
          </a:p>
        </p:txBody>
      </p:sp>
    </p:spTree>
    <p:extLst>
      <p:ext uri="{BB962C8B-B14F-4D97-AF65-F5344CB8AC3E}">
        <p14:creationId xmlns:p14="http://schemas.microsoft.com/office/powerpoint/2010/main" val="2120840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36;p53">
            <a:extLst>
              <a:ext uri="{FF2B5EF4-FFF2-40B4-BE49-F238E27FC236}">
                <a16:creationId xmlns:a16="http://schemas.microsoft.com/office/drawing/2014/main" id="{634BA57C-1CE9-246E-8DE1-139DACA4FF22}"/>
              </a:ext>
            </a:extLst>
          </p:cNvPr>
          <p:cNvSpPr txBox="1">
            <a:spLocks noGrp="1"/>
          </p:cNvSpPr>
          <p:nvPr>
            <p:ph type="title"/>
          </p:nvPr>
        </p:nvSpPr>
        <p:spPr>
          <a:xfrm>
            <a:off x="2254103" y="2405886"/>
            <a:ext cx="2438400" cy="410800"/>
          </a:xfrm>
          <a:prstGeom prst="rect">
            <a:avLst/>
          </a:prstGeom>
        </p:spPr>
        <p:txBody>
          <a:bodyPr spcFirstLastPara="1" vert="horz" wrap="square" lIns="121900" tIns="121900" rIns="121900" bIns="121900" rtlCol="0" anchor="ctr" anchorCtr="0">
            <a:noAutofit/>
          </a:bodyPr>
          <a:lstStyle/>
          <a:p>
            <a:r>
              <a:rPr lang="en-US" sz="2400" dirty="0"/>
              <a:t>Accuracy and Reliability</a:t>
            </a:r>
          </a:p>
        </p:txBody>
      </p:sp>
      <p:sp>
        <p:nvSpPr>
          <p:cNvPr id="23" name="Google Shape;838;p53">
            <a:extLst>
              <a:ext uri="{FF2B5EF4-FFF2-40B4-BE49-F238E27FC236}">
                <a16:creationId xmlns:a16="http://schemas.microsoft.com/office/drawing/2014/main" id="{2A96DF62-4155-587B-D7C3-DE77DBF41C2C}"/>
              </a:ext>
            </a:extLst>
          </p:cNvPr>
          <p:cNvSpPr txBox="1">
            <a:spLocks/>
          </p:cNvSpPr>
          <p:nvPr/>
        </p:nvSpPr>
        <p:spPr>
          <a:xfrm>
            <a:off x="6968133" y="2489424"/>
            <a:ext cx="2771200" cy="410800"/>
          </a:xfrm>
          <a:prstGeom prst="rect">
            <a:avLst/>
          </a:prstGeom>
        </p:spPr>
        <p:txBody>
          <a:bodyPr spcFirstLastPara="1" vert="horz" wrap="square" lIns="121900" tIns="121900" rIns="121900" bIns="121900" rtlCol="0" anchor="ctr" anchorCtr="0">
            <a:noAutofit/>
          </a:bodyPr>
          <a:lstStyle>
            <a:lvl1pPr algn="l" defTabSz="914400" rtl="1"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dirty="0"/>
              <a:t>Data Evaluation</a:t>
            </a:r>
          </a:p>
        </p:txBody>
      </p:sp>
      <p:sp>
        <p:nvSpPr>
          <p:cNvPr id="24" name="Google Shape;841;p53">
            <a:extLst>
              <a:ext uri="{FF2B5EF4-FFF2-40B4-BE49-F238E27FC236}">
                <a16:creationId xmlns:a16="http://schemas.microsoft.com/office/drawing/2014/main" id="{E3245EF1-0628-F3E6-6DD8-EBFFF87784AD}"/>
              </a:ext>
            </a:extLst>
          </p:cNvPr>
          <p:cNvSpPr txBox="1">
            <a:spLocks/>
          </p:cNvSpPr>
          <p:nvPr/>
        </p:nvSpPr>
        <p:spPr>
          <a:xfrm>
            <a:off x="9245232" y="453710"/>
            <a:ext cx="2612038" cy="410800"/>
          </a:xfrm>
          <a:prstGeom prst="rect">
            <a:avLst/>
          </a:prstGeom>
        </p:spPr>
        <p:txBody>
          <a:bodyPr spcFirstLastPara="1" vert="horz" wrap="square" lIns="121900" tIns="121900" rIns="121900" bIns="121900" rtlCol="0" anchor="ctr" anchorCtr="0">
            <a:noAutofit/>
          </a:bodyPr>
          <a:lstStyle>
            <a:lvl1pPr algn="l" defTabSz="914400" rtl="1"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dirty="0"/>
              <a:t>Brachycephalic dogs </a:t>
            </a:r>
          </a:p>
        </p:txBody>
      </p:sp>
      <p:sp>
        <p:nvSpPr>
          <p:cNvPr id="25" name="Google Shape;842;p53">
            <a:extLst>
              <a:ext uri="{FF2B5EF4-FFF2-40B4-BE49-F238E27FC236}">
                <a16:creationId xmlns:a16="http://schemas.microsoft.com/office/drawing/2014/main" id="{C4A61E63-C4EE-959E-6EB7-B870A8DB803D}"/>
              </a:ext>
            </a:extLst>
          </p:cNvPr>
          <p:cNvSpPr txBox="1">
            <a:spLocks/>
          </p:cNvSpPr>
          <p:nvPr/>
        </p:nvSpPr>
        <p:spPr>
          <a:xfrm>
            <a:off x="3757166" y="4838928"/>
            <a:ext cx="2438400" cy="410800"/>
          </a:xfrm>
          <a:prstGeom prst="rect">
            <a:avLst/>
          </a:prstGeom>
        </p:spPr>
        <p:txBody>
          <a:bodyPr spcFirstLastPara="1" vert="horz" wrap="square" lIns="121900" tIns="121900" rIns="121900" bIns="121900" rtlCol="0" anchor="ctr" anchorCtr="0">
            <a:noAutofit/>
          </a:bodyPr>
          <a:lstStyle>
            <a:lvl1pPr algn="l" defTabSz="914400" rtl="1" eaLnBrk="1" latinLnBrk="0" hangingPunct="1">
              <a:lnSpc>
                <a:spcPct val="90000"/>
              </a:lnSpc>
              <a:spcBef>
                <a:spcPct val="0"/>
              </a:spcBef>
              <a:buNone/>
              <a:defRPr sz="48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a:t>Tobii </a:t>
            </a:r>
            <a:endParaRPr lang="en-US" sz="2400" dirty="0"/>
          </a:p>
        </p:txBody>
      </p:sp>
      <p:sp>
        <p:nvSpPr>
          <p:cNvPr id="26" name="Google Shape;843;p53">
            <a:extLst>
              <a:ext uri="{FF2B5EF4-FFF2-40B4-BE49-F238E27FC236}">
                <a16:creationId xmlns:a16="http://schemas.microsoft.com/office/drawing/2014/main" id="{6AFA2D37-2F1C-BCEF-7B7E-57409B0AEC32}"/>
              </a:ext>
            </a:extLst>
          </p:cNvPr>
          <p:cNvSpPr txBox="1">
            <a:spLocks/>
          </p:cNvSpPr>
          <p:nvPr/>
        </p:nvSpPr>
        <p:spPr>
          <a:xfrm>
            <a:off x="2254103" y="2985599"/>
            <a:ext cx="2842541" cy="939300"/>
          </a:xfrm>
          <a:prstGeom prst="rect">
            <a:avLst/>
          </a:prstGeom>
        </p:spPr>
        <p:txBody>
          <a:bodyPr spcFirstLastPara="1" vert="horz" wrap="square" lIns="121900" tIns="121900" rIns="121900" bIns="121900" rtlCol="0" anchor="ctr" anchorCtr="0">
            <a:noAutofit/>
          </a:bodyPr>
          <a:lst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l">
              <a:buNone/>
            </a:pPr>
            <a:r>
              <a:rPr lang="en-US" dirty="0"/>
              <a:t>Participant feedback, understanding dog emotions        </a:t>
            </a:r>
          </a:p>
        </p:txBody>
      </p:sp>
      <p:sp>
        <p:nvSpPr>
          <p:cNvPr id="27" name="Google Shape;840;p53">
            <a:extLst>
              <a:ext uri="{FF2B5EF4-FFF2-40B4-BE49-F238E27FC236}">
                <a16:creationId xmlns:a16="http://schemas.microsoft.com/office/drawing/2014/main" id="{1D6EF7AA-2C57-3D2F-F3A2-782BF142F521}"/>
              </a:ext>
            </a:extLst>
          </p:cNvPr>
          <p:cNvSpPr txBox="1">
            <a:spLocks/>
          </p:cNvSpPr>
          <p:nvPr/>
        </p:nvSpPr>
        <p:spPr>
          <a:xfrm>
            <a:off x="6975273" y="2862588"/>
            <a:ext cx="2438400" cy="566800"/>
          </a:xfrm>
          <a:prstGeom prst="rect">
            <a:avLst/>
          </a:prstGeom>
        </p:spPr>
        <p:txBody>
          <a:bodyPr spcFirstLastPara="1" vert="horz" wrap="square" lIns="121900" tIns="121900" rIns="121900" bIns="121900" rtlCol="0" anchor="ctr" anchorCtr="0">
            <a:noAutofit/>
          </a:bodyPr>
          <a:lst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l">
              <a:buNone/>
            </a:pPr>
            <a:r>
              <a:rPr lang="en-US" dirty="0"/>
              <a:t>For our results analysis</a:t>
            </a:r>
          </a:p>
        </p:txBody>
      </p:sp>
      <p:sp>
        <p:nvSpPr>
          <p:cNvPr id="28" name="Google Shape;844;p53">
            <a:extLst>
              <a:ext uri="{FF2B5EF4-FFF2-40B4-BE49-F238E27FC236}">
                <a16:creationId xmlns:a16="http://schemas.microsoft.com/office/drawing/2014/main" id="{9F6A4276-E012-DBB6-5105-87F9C8BD1AC3}"/>
              </a:ext>
            </a:extLst>
          </p:cNvPr>
          <p:cNvSpPr txBox="1">
            <a:spLocks/>
          </p:cNvSpPr>
          <p:nvPr/>
        </p:nvSpPr>
        <p:spPr>
          <a:xfrm>
            <a:off x="9245232" y="1260858"/>
            <a:ext cx="2438400" cy="566800"/>
          </a:xfrm>
          <a:prstGeom prst="rect">
            <a:avLst/>
          </a:prstGeom>
        </p:spPr>
        <p:txBody>
          <a:bodyPr spcFirstLastPara="1" vert="horz" wrap="square" lIns="121900" tIns="121900" rIns="121900" bIns="121900" rtlCol="0" anchor="ctr" anchorCtr="0">
            <a:noAutofit/>
          </a:bodyPr>
          <a:lst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l">
              <a:spcAft>
                <a:spcPts val="1600"/>
              </a:spcAft>
              <a:buNone/>
            </a:pPr>
            <a:r>
              <a:rPr lang="en-US" dirty="0"/>
              <a:t>Difficult to decode their emotions</a:t>
            </a:r>
          </a:p>
        </p:txBody>
      </p:sp>
      <p:sp>
        <p:nvSpPr>
          <p:cNvPr id="29" name="Google Shape;845;p53">
            <a:extLst>
              <a:ext uri="{FF2B5EF4-FFF2-40B4-BE49-F238E27FC236}">
                <a16:creationId xmlns:a16="http://schemas.microsoft.com/office/drawing/2014/main" id="{2431C4E5-7361-057C-0286-D06ECFF29EFD}"/>
              </a:ext>
            </a:extLst>
          </p:cNvPr>
          <p:cNvSpPr txBox="1">
            <a:spLocks/>
          </p:cNvSpPr>
          <p:nvPr/>
        </p:nvSpPr>
        <p:spPr>
          <a:xfrm>
            <a:off x="3775751" y="5447658"/>
            <a:ext cx="3105583" cy="566800"/>
          </a:xfrm>
          <a:prstGeom prst="rect">
            <a:avLst/>
          </a:prstGeom>
        </p:spPr>
        <p:txBody>
          <a:bodyPr spcFirstLastPara="1" vert="horz" wrap="square" lIns="121900" tIns="121900" rIns="121900" bIns="121900" rtlCol="0" anchor="ctr" anchorCtr="0">
            <a:noAutofit/>
          </a:bodyPr>
          <a:lstStyle>
            <a:lvl1pPr marL="182880" indent="-182880" algn="r" defTabSz="914400" rtl="1"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l">
              <a:spcAft>
                <a:spcPts val="1600"/>
              </a:spcAft>
              <a:buNone/>
            </a:pPr>
            <a:r>
              <a:rPr lang="en-US" dirty="0"/>
              <a:t>The purchase of Tobii's development license.</a:t>
            </a:r>
          </a:p>
        </p:txBody>
      </p:sp>
      <p:sp>
        <p:nvSpPr>
          <p:cNvPr id="30" name="Title 1">
            <a:extLst>
              <a:ext uri="{FF2B5EF4-FFF2-40B4-BE49-F238E27FC236}">
                <a16:creationId xmlns:a16="http://schemas.microsoft.com/office/drawing/2014/main" id="{4D162863-602E-250E-7CC3-B9D73B3B39FE}"/>
              </a:ext>
            </a:extLst>
          </p:cNvPr>
          <p:cNvSpPr txBox="1">
            <a:spLocks/>
          </p:cNvSpPr>
          <p:nvPr/>
        </p:nvSpPr>
        <p:spPr>
          <a:xfrm>
            <a:off x="1069848" y="484632"/>
            <a:ext cx="10058400" cy="1609344"/>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Clr>
                <a:schemeClr val="accent6"/>
              </a:buClr>
              <a:buSzPts val="2200"/>
              <a:buNone/>
              <a:defRPr sz="2667"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lvl="1" algn="ctr" rtl="0">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algn="ctr" rtl="0">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algn="ctr" rtl="0">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algn="ctr" rtl="0">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algn="ctr" rtl="0">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algn="ctr" rtl="0">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algn="ctr" rtl="0">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algn="ctr" rtl="0">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a:r>
              <a:rPr lang="en-US" sz="4800" dirty="0"/>
              <a:t>Challenges</a:t>
            </a:r>
            <a:endParaRPr lang="he-IL" sz="4800" dirty="0"/>
          </a:p>
        </p:txBody>
      </p:sp>
      <p:pic>
        <p:nvPicPr>
          <p:cNvPr id="31" name="Picture 30">
            <a:extLst>
              <a:ext uri="{FF2B5EF4-FFF2-40B4-BE49-F238E27FC236}">
                <a16:creationId xmlns:a16="http://schemas.microsoft.com/office/drawing/2014/main" id="{0149CE56-784D-B51F-607F-8C8BF0D78B82}"/>
              </a:ext>
            </a:extLst>
          </p:cNvPr>
          <p:cNvPicPr>
            <a:picLocks noChangeAspect="1"/>
          </p:cNvPicPr>
          <p:nvPr/>
        </p:nvPicPr>
        <p:blipFill>
          <a:blip r:embed="rId3"/>
          <a:stretch>
            <a:fillRect/>
          </a:stretch>
        </p:blipFill>
        <p:spPr>
          <a:xfrm>
            <a:off x="1179800" y="2310632"/>
            <a:ext cx="1074303" cy="900637"/>
          </a:xfrm>
          <a:prstGeom prst="rect">
            <a:avLst/>
          </a:prstGeom>
        </p:spPr>
      </p:pic>
      <p:pic>
        <p:nvPicPr>
          <p:cNvPr id="32" name="Picture 31">
            <a:extLst>
              <a:ext uri="{FF2B5EF4-FFF2-40B4-BE49-F238E27FC236}">
                <a16:creationId xmlns:a16="http://schemas.microsoft.com/office/drawing/2014/main" id="{BD3F8412-BE96-2F08-F79B-3F1219B69755}"/>
              </a:ext>
            </a:extLst>
          </p:cNvPr>
          <p:cNvPicPr>
            <a:picLocks noChangeAspect="1"/>
          </p:cNvPicPr>
          <p:nvPr/>
        </p:nvPicPr>
        <p:blipFill>
          <a:blip r:embed="rId4"/>
          <a:stretch>
            <a:fillRect/>
          </a:stretch>
        </p:blipFill>
        <p:spPr>
          <a:xfrm>
            <a:off x="5628764" y="2495564"/>
            <a:ext cx="1334366" cy="1357408"/>
          </a:xfrm>
          <a:prstGeom prst="rect">
            <a:avLst/>
          </a:prstGeom>
        </p:spPr>
      </p:pic>
      <p:pic>
        <p:nvPicPr>
          <p:cNvPr id="33" name="Picture 32">
            <a:extLst>
              <a:ext uri="{FF2B5EF4-FFF2-40B4-BE49-F238E27FC236}">
                <a16:creationId xmlns:a16="http://schemas.microsoft.com/office/drawing/2014/main" id="{12DA9B46-CEF4-62EA-2125-65A56214780C}"/>
              </a:ext>
            </a:extLst>
          </p:cNvPr>
          <p:cNvPicPr>
            <a:picLocks noChangeAspect="1"/>
          </p:cNvPicPr>
          <p:nvPr/>
        </p:nvPicPr>
        <p:blipFill>
          <a:blip r:embed="rId5"/>
          <a:stretch>
            <a:fillRect/>
          </a:stretch>
        </p:blipFill>
        <p:spPr>
          <a:xfrm>
            <a:off x="7203332" y="4459547"/>
            <a:ext cx="1238394" cy="1235611"/>
          </a:xfrm>
          <a:prstGeom prst="rect">
            <a:avLst/>
          </a:prstGeom>
        </p:spPr>
      </p:pic>
      <p:sp>
        <p:nvSpPr>
          <p:cNvPr id="34" name="TextBox 33">
            <a:extLst>
              <a:ext uri="{FF2B5EF4-FFF2-40B4-BE49-F238E27FC236}">
                <a16:creationId xmlns:a16="http://schemas.microsoft.com/office/drawing/2014/main" id="{C2B67781-0DD1-D19C-00C1-E0C0B9E46F55}"/>
              </a:ext>
            </a:extLst>
          </p:cNvPr>
          <p:cNvSpPr txBox="1"/>
          <p:nvPr/>
        </p:nvSpPr>
        <p:spPr>
          <a:xfrm>
            <a:off x="8536112" y="4320400"/>
            <a:ext cx="2438400" cy="830997"/>
          </a:xfrm>
          <a:prstGeom prst="rect">
            <a:avLst/>
          </a:prstGeom>
          <a:noFill/>
        </p:spPr>
        <p:txBody>
          <a:bodyPr wrap="square" rtlCol="1">
            <a:spAutoFit/>
          </a:bodyPr>
          <a:lstStyle/>
          <a:p>
            <a:r>
              <a:rPr lang="en-US" sz="2400" b="1"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Research environment</a:t>
            </a:r>
            <a:endParaRPr lang="he-IL" sz="2400" b="1"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
        <p:nvSpPr>
          <p:cNvPr id="35" name="TextBox 34">
            <a:extLst>
              <a:ext uri="{FF2B5EF4-FFF2-40B4-BE49-F238E27FC236}">
                <a16:creationId xmlns:a16="http://schemas.microsoft.com/office/drawing/2014/main" id="{2E800964-3571-9C83-5C28-ED613CFD04CD}"/>
              </a:ext>
            </a:extLst>
          </p:cNvPr>
          <p:cNvSpPr txBox="1"/>
          <p:nvPr/>
        </p:nvSpPr>
        <p:spPr>
          <a:xfrm>
            <a:off x="8536112" y="5151397"/>
            <a:ext cx="2697317" cy="1241622"/>
          </a:xfrm>
          <a:prstGeom prst="rect">
            <a:avLst/>
          </a:prstGeom>
          <a:noFill/>
        </p:spPr>
        <p:txBody>
          <a:bodyPr wrap="square" rtlCol="1">
            <a:spAutoFit/>
          </a:bodyPr>
          <a:lstStyle/>
          <a:p>
            <a:r>
              <a:rPr lang="en-US" sz="1867" dirty="0"/>
              <a:t>Uniform for all participants, controlling external factors</a:t>
            </a:r>
            <a:endParaRPr lang="he-IL" sz="1867" dirty="0"/>
          </a:p>
        </p:txBody>
      </p:sp>
      <p:pic>
        <p:nvPicPr>
          <p:cNvPr id="36" name="Picture 2" descr="Tobii Logo PNG Vector (AI) Free Download">
            <a:extLst>
              <a:ext uri="{FF2B5EF4-FFF2-40B4-BE49-F238E27FC236}">
                <a16:creationId xmlns:a16="http://schemas.microsoft.com/office/drawing/2014/main" id="{161FA5D2-2897-0C88-7230-8B70F7CA5C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002" y="4888442"/>
            <a:ext cx="1428749" cy="73818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Brachycephalic Posters for Sale | Redbubble">
            <a:extLst>
              <a:ext uri="{FF2B5EF4-FFF2-40B4-BE49-F238E27FC236}">
                <a16:creationId xmlns:a16="http://schemas.microsoft.com/office/drawing/2014/main" id="{9F0E23A9-6E9C-858B-9FFE-6E178A1E63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2488" y="389989"/>
            <a:ext cx="1334366" cy="13343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7A0C9D4-A1B6-0B08-6CD2-9F948D686927}"/>
              </a:ext>
            </a:extLst>
          </p:cNvPr>
          <p:cNvSpPr>
            <a:spLocks noGrp="1"/>
          </p:cNvSpPr>
          <p:nvPr>
            <p:ph type="sldNum" sz="quarter" idx="12"/>
          </p:nvPr>
        </p:nvSpPr>
        <p:spPr/>
        <p:txBody>
          <a:bodyPr/>
          <a:lstStyle/>
          <a:p>
            <a:fld id="{EF875617-3E04-4A8F-B194-D8EA40F49ABB}" type="slidenum">
              <a:rPr lang="he-IL" smtClean="0"/>
              <a:t>12</a:t>
            </a:fld>
            <a:endParaRPr lang="he-IL"/>
          </a:p>
        </p:txBody>
      </p:sp>
    </p:spTree>
    <p:extLst>
      <p:ext uri="{BB962C8B-B14F-4D97-AF65-F5344CB8AC3E}">
        <p14:creationId xmlns:p14="http://schemas.microsoft.com/office/powerpoint/2010/main" val="413504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A733-4A12-7908-0835-59C6172B680A}"/>
              </a:ext>
            </a:extLst>
          </p:cNvPr>
          <p:cNvSpPr>
            <a:spLocks noGrp="1"/>
          </p:cNvSpPr>
          <p:nvPr>
            <p:ph type="title"/>
          </p:nvPr>
        </p:nvSpPr>
        <p:spPr/>
        <p:txBody>
          <a:bodyPr/>
          <a:lstStyle/>
          <a:p>
            <a:r>
              <a:rPr lang="en-US" dirty="0"/>
              <a:t>Our Hypothesis</a:t>
            </a:r>
            <a:endParaRPr lang="he-IL" dirty="0"/>
          </a:p>
        </p:txBody>
      </p:sp>
      <p:sp>
        <p:nvSpPr>
          <p:cNvPr id="3" name="Content Placeholder 2">
            <a:extLst>
              <a:ext uri="{FF2B5EF4-FFF2-40B4-BE49-F238E27FC236}">
                <a16:creationId xmlns:a16="http://schemas.microsoft.com/office/drawing/2014/main" id="{923B0ED7-9E43-FFF0-EDAB-134410931C3A}"/>
              </a:ext>
            </a:extLst>
          </p:cNvPr>
          <p:cNvSpPr>
            <a:spLocks noGrp="1"/>
          </p:cNvSpPr>
          <p:nvPr>
            <p:ph idx="1"/>
          </p:nvPr>
        </p:nvSpPr>
        <p:spPr/>
        <p:txBody>
          <a:bodyPr>
            <a:normAutofit/>
          </a:bodyPr>
          <a:lstStyle/>
          <a:p>
            <a:pPr algn="l" rtl="0">
              <a:lnSpc>
                <a:spcPct val="200000"/>
              </a:lnSpc>
            </a:pPr>
            <a:r>
              <a:rPr lang="en-US" dirty="0"/>
              <a:t>More time examining brachycephalic dog pictures.</a:t>
            </a:r>
          </a:p>
          <a:p>
            <a:pPr algn="l" rtl="0">
              <a:lnSpc>
                <a:spcPct val="200000"/>
              </a:lnSpc>
            </a:pPr>
            <a:r>
              <a:rPr lang="en-US" dirty="0"/>
              <a:t>More time watching brachycephalic dog videos.</a:t>
            </a:r>
          </a:p>
          <a:p>
            <a:pPr algn="l" rtl="0">
              <a:lnSpc>
                <a:spcPct val="200000"/>
              </a:lnSpc>
            </a:pPr>
            <a:r>
              <a:rPr lang="en-US" dirty="0"/>
              <a:t>Brachycephalic dogs harder to understand</a:t>
            </a:r>
            <a:r>
              <a:rPr lang="he-IL" dirty="0"/>
              <a:t>.</a:t>
            </a:r>
          </a:p>
          <a:p>
            <a:pPr algn="l" rtl="0">
              <a:lnSpc>
                <a:spcPct val="200000"/>
              </a:lnSpc>
            </a:pPr>
            <a:r>
              <a:rPr lang="en-US" dirty="0"/>
              <a:t>Eye-tracking more accurate than self-report.</a:t>
            </a:r>
            <a:endParaRPr lang="he-IL" dirty="0"/>
          </a:p>
        </p:txBody>
      </p:sp>
      <p:pic>
        <p:nvPicPr>
          <p:cNvPr id="2052" name="Picture 4" descr="Hypothesis Noomtah Lineal color icon">
            <a:extLst>
              <a:ext uri="{FF2B5EF4-FFF2-40B4-BE49-F238E27FC236}">
                <a16:creationId xmlns:a16="http://schemas.microsoft.com/office/drawing/2014/main" id="{7C33406B-3465-A903-7BB7-E69E258F2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216" y="2219917"/>
            <a:ext cx="3347936" cy="33479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9CC7254-9FBB-E81D-AC83-BA62DCB1FA5F}"/>
              </a:ext>
            </a:extLst>
          </p:cNvPr>
          <p:cNvSpPr>
            <a:spLocks noGrp="1"/>
          </p:cNvSpPr>
          <p:nvPr>
            <p:ph type="sldNum" sz="quarter" idx="12"/>
          </p:nvPr>
        </p:nvSpPr>
        <p:spPr/>
        <p:txBody>
          <a:bodyPr/>
          <a:lstStyle/>
          <a:p>
            <a:fld id="{EF875617-3E04-4A8F-B194-D8EA40F49ABB}" type="slidenum">
              <a:rPr lang="he-IL" smtClean="0"/>
              <a:t>13</a:t>
            </a:fld>
            <a:endParaRPr lang="he-IL"/>
          </a:p>
        </p:txBody>
      </p:sp>
    </p:spTree>
    <p:extLst>
      <p:ext uri="{BB962C8B-B14F-4D97-AF65-F5344CB8AC3E}">
        <p14:creationId xmlns:p14="http://schemas.microsoft.com/office/powerpoint/2010/main" val="3934744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B27B-A28E-0007-5839-B261452AC635}"/>
              </a:ext>
            </a:extLst>
          </p:cNvPr>
          <p:cNvSpPr>
            <a:spLocks noGrp="1"/>
          </p:cNvSpPr>
          <p:nvPr>
            <p:ph type="title"/>
          </p:nvPr>
        </p:nvSpPr>
        <p:spPr/>
        <p:txBody>
          <a:bodyPr/>
          <a:lstStyle/>
          <a:p>
            <a:r>
              <a:rPr lang="en-US" dirty="0"/>
              <a:t>Experimental Parameters</a:t>
            </a:r>
            <a:endParaRPr lang="he-IL" dirty="0"/>
          </a:p>
        </p:txBody>
      </p:sp>
      <p:sp>
        <p:nvSpPr>
          <p:cNvPr id="3" name="Content Placeholder 2">
            <a:extLst>
              <a:ext uri="{FF2B5EF4-FFF2-40B4-BE49-F238E27FC236}">
                <a16:creationId xmlns:a16="http://schemas.microsoft.com/office/drawing/2014/main" id="{992A3620-6F8C-B6F2-CCCA-56A7C66FEDA7}"/>
              </a:ext>
            </a:extLst>
          </p:cNvPr>
          <p:cNvSpPr>
            <a:spLocks noGrp="1"/>
          </p:cNvSpPr>
          <p:nvPr>
            <p:ph idx="1"/>
          </p:nvPr>
        </p:nvSpPr>
        <p:spPr/>
        <p:txBody>
          <a:bodyPr/>
          <a:lstStyle/>
          <a:p>
            <a:pPr algn="l" rtl="0">
              <a:lnSpc>
                <a:spcPct val="150000"/>
              </a:lnSpc>
            </a:pPr>
            <a:r>
              <a:rPr lang="en-US" dirty="0"/>
              <a:t>Areas of Interest (AOIs).</a:t>
            </a:r>
          </a:p>
          <a:p>
            <a:pPr algn="l" rtl="0">
              <a:lnSpc>
                <a:spcPct val="150000"/>
              </a:lnSpc>
            </a:pPr>
            <a:r>
              <a:rPr lang="en-US" dirty="0"/>
              <a:t>Fixations.</a:t>
            </a:r>
          </a:p>
          <a:p>
            <a:pPr algn="l" rtl="0">
              <a:lnSpc>
                <a:spcPct val="150000"/>
              </a:lnSpc>
            </a:pPr>
            <a:r>
              <a:rPr lang="en-US" dirty="0"/>
              <a:t>Saccades.</a:t>
            </a:r>
          </a:p>
          <a:p>
            <a:pPr algn="l" rtl="0">
              <a:lnSpc>
                <a:spcPct val="150000"/>
              </a:lnSpc>
            </a:pPr>
            <a:r>
              <a:rPr lang="en-US" dirty="0"/>
              <a:t>Scan paths of eye movements.</a:t>
            </a:r>
          </a:p>
          <a:p>
            <a:pPr algn="l" rtl="0">
              <a:lnSpc>
                <a:spcPct val="150000"/>
              </a:lnSpc>
            </a:pPr>
            <a:r>
              <a:rPr lang="en-US" dirty="0"/>
              <a:t>Proportion of fixations.</a:t>
            </a:r>
          </a:p>
          <a:p>
            <a:pPr algn="l" rtl="0">
              <a:lnSpc>
                <a:spcPct val="150000"/>
              </a:lnSpc>
            </a:pPr>
            <a:r>
              <a:rPr lang="en-US" dirty="0"/>
              <a:t>Total Observation Time.</a:t>
            </a:r>
            <a:endParaRPr lang="he-IL" dirty="0"/>
          </a:p>
        </p:txBody>
      </p:sp>
      <p:pic>
        <p:nvPicPr>
          <p:cNvPr id="3074" name="Picture 2" descr="Data, document, experiment, lab, microscope icon - Download on Iconfinder">
            <a:extLst>
              <a:ext uri="{FF2B5EF4-FFF2-40B4-BE49-F238E27FC236}">
                <a16:creationId xmlns:a16="http://schemas.microsoft.com/office/drawing/2014/main" id="{8CB6F683-9F7D-F5AA-199A-C1CB24F44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865" y="2456234"/>
            <a:ext cx="3381140" cy="33811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486F61B-5B00-7478-3573-8E43833DACED}"/>
              </a:ext>
            </a:extLst>
          </p:cNvPr>
          <p:cNvSpPr>
            <a:spLocks noGrp="1"/>
          </p:cNvSpPr>
          <p:nvPr>
            <p:ph type="sldNum" sz="quarter" idx="12"/>
          </p:nvPr>
        </p:nvSpPr>
        <p:spPr/>
        <p:txBody>
          <a:bodyPr/>
          <a:lstStyle/>
          <a:p>
            <a:fld id="{EF875617-3E04-4A8F-B194-D8EA40F49ABB}" type="slidenum">
              <a:rPr lang="he-IL" smtClean="0"/>
              <a:t>14</a:t>
            </a:fld>
            <a:endParaRPr lang="he-IL"/>
          </a:p>
        </p:txBody>
      </p:sp>
    </p:spTree>
    <p:extLst>
      <p:ext uri="{BB962C8B-B14F-4D97-AF65-F5344CB8AC3E}">
        <p14:creationId xmlns:p14="http://schemas.microsoft.com/office/powerpoint/2010/main" val="1911141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3AFF-E213-DFEA-1BD6-9047A6FC1300}"/>
              </a:ext>
            </a:extLst>
          </p:cNvPr>
          <p:cNvSpPr>
            <a:spLocks noGrp="1"/>
          </p:cNvSpPr>
          <p:nvPr>
            <p:ph type="title"/>
          </p:nvPr>
        </p:nvSpPr>
        <p:spPr/>
        <p:txBody>
          <a:bodyPr/>
          <a:lstStyle/>
          <a:p>
            <a:r>
              <a:rPr lang="en-US" dirty="0"/>
              <a:t>Procedure</a:t>
            </a:r>
            <a:endParaRPr lang="he-IL" dirty="0"/>
          </a:p>
        </p:txBody>
      </p:sp>
      <p:sp>
        <p:nvSpPr>
          <p:cNvPr id="3" name="Content Placeholder 2">
            <a:extLst>
              <a:ext uri="{FF2B5EF4-FFF2-40B4-BE49-F238E27FC236}">
                <a16:creationId xmlns:a16="http://schemas.microsoft.com/office/drawing/2014/main" id="{7C808219-A5AF-2AAA-60D7-50EBD042A61B}"/>
              </a:ext>
            </a:extLst>
          </p:cNvPr>
          <p:cNvSpPr>
            <a:spLocks noGrp="1"/>
          </p:cNvSpPr>
          <p:nvPr>
            <p:ph idx="1"/>
          </p:nvPr>
        </p:nvSpPr>
        <p:spPr/>
        <p:txBody>
          <a:bodyPr>
            <a:normAutofit fontScale="92500" lnSpcReduction="20000"/>
          </a:bodyPr>
          <a:lstStyle/>
          <a:p>
            <a:pPr algn="l" rtl="0">
              <a:lnSpc>
                <a:spcPct val="150000"/>
              </a:lnSpc>
            </a:pPr>
            <a:r>
              <a:rPr lang="en-US" dirty="0"/>
              <a:t>Participants: 40 </a:t>
            </a:r>
            <a:r>
              <a:rPr lang="en-US" dirty="0" err="1"/>
              <a:t>Braude</a:t>
            </a:r>
            <a:r>
              <a:rPr lang="en-US" dirty="0"/>
              <a:t> College of Engineering students of varied ages and genders.</a:t>
            </a:r>
          </a:p>
          <a:p>
            <a:pPr algn="l" rtl="0">
              <a:lnSpc>
                <a:spcPct val="150000"/>
              </a:lnSpc>
            </a:pPr>
            <a:r>
              <a:rPr lang="en-US" dirty="0"/>
              <a:t>Experiments will be conducted in a quiet room.</a:t>
            </a:r>
          </a:p>
          <a:p>
            <a:pPr algn="l" rtl="0">
              <a:lnSpc>
                <a:spcPct val="150000"/>
              </a:lnSpc>
            </a:pPr>
            <a:r>
              <a:rPr lang="en-US" dirty="0"/>
              <a:t>Participants will be seated in front of a Full HD screen.</a:t>
            </a:r>
          </a:p>
          <a:p>
            <a:pPr algn="l" rtl="0">
              <a:lnSpc>
                <a:spcPct val="150000"/>
              </a:lnSpc>
            </a:pPr>
            <a:r>
              <a:rPr lang="en-US" dirty="0"/>
              <a:t>A Tobii Pro Spark eye tracker will be used.</a:t>
            </a:r>
          </a:p>
          <a:p>
            <a:pPr algn="l" rtl="0">
              <a:lnSpc>
                <a:spcPct val="150000"/>
              </a:lnSpc>
            </a:pPr>
            <a:r>
              <a:rPr lang="en-US" dirty="0"/>
              <a:t>Participants will view dog pics/videos and identify the dog's situation.</a:t>
            </a:r>
          </a:p>
          <a:p>
            <a:pPr algn="l" rtl="0">
              <a:lnSpc>
                <a:spcPct val="150000"/>
              </a:lnSpc>
            </a:pPr>
            <a:r>
              <a:rPr lang="en-US" dirty="0"/>
              <a:t>Eye tracking technology will record eye movements.</a:t>
            </a:r>
          </a:p>
          <a:p>
            <a:pPr algn="l" rtl="0">
              <a:lnSpc>
                <a:spcPct val="150000"/>
              </a:lnSpc>
            </a:pPr>
            <a:r>
              <a:rPr lang="en-US" dirty="0"/>
              <a:t>Data will be algorithmically analyzed.</a:t>
            </a:r>
          </a:p>
          <a:p>
            <a:pPr algn="l" rtl="0"/>
            <a:endParaRPr lang="he-IL" dirty="0"/>
          </a:p>
        </p:txBody>
      </p:sp>
      <p:pic>
        <p:nvPicPr>
          <p:cNvPr id="4101" name="Picture 5" descr="Procedure icon Stock Vector | Adobe Stock">
            <a:extLst>
              <a:ext uri="{FF2B5EF4-FFF2-40B4-BE49-F238E27FC236}">
                <a16:creationId xmlns:a16="http://schemas.microsoft.com/office/drawing/2014/main" id="{8574294E-DB4F-F8BB-7642-7FB624B17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1970" y="2694563"/>
            <a:ext cx="1628743" cy="20694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36F000-C148-D4BF-796A-D2B5BFF82B49}"/>
              </a:ext>
            </a:extLst>
          </p:cNvPr>
          <p:cNvSpPr>
            <a:spLocks noGrp="1"/>
          </p:cNvSpPr>
          <p:nvPr>
            <p:ph type="sldNum" sz="quarter" idx="12"/>
          </p:nvPr>
        </p:nvSpPr>
        <p:spPr/>
        <p:txBody>
          <a:bodyPr/>
          <a:lstStyle/>
          <a:p>
            <a:fld id="{EF875617-3E04-4A8F-B194-D8EA40F49ABB}" type="slidenum">
              <a:rPr lang="he-IL" smtClean="0"/>
              <a:t>15</a:t>
            </a:fld>
            <a:endParaRPr lang="he-IL"/>
          </a:p>
        </p:txBody>
      </p:sp>
    </p:spTree>
    <p:extLst>
      <p:ext uri="{BB962C8B-B14F-4D97-AF65-F5344CB8AC3E}">
        <p14:creationId xmlns:p14="http://schemas.microsoft.com/office/powerpoint/2010/main" val="421918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1DFF-10EB-2769-3326-3235DAD5D552}"/>
              </a:ext>
            </a:extLst>
          </p:cNvPr>
          <p:cNvSpPr>
            <a:spLocks noGrp="1"/>
          </p:cNvSpPr>
          <p:nvPr>
            <p:ph type="title"/>
          </p:nvPr>
        </p:nvSpPr>
        <p:spPr/>
        <p:txBody>
          <a:bodyPr/>
          <a:lstStyle/>
          <a:p>
            <a:r>
              <a:rPr lang="en-US" dirty="0"/>
              <a:t>Future Work</a:t>
            </a:r>
            <a:endParaRPr lang="he-IL" dirty="0"/>
          </a:p>
        </p:txBody>
      </p:sp>
      <p:sp>
        <p:nvSpPr>
          <p:cNvPr id="3" name="Content Placeholder 2">
            <a:extLst>
              <a:ext uri="{FF2B5EF4-FFF2-40B4-BE49-F238E27FC236}">
                <a16:creationId xmlns:a16="http://schemas.microsoft.com/office/drawing/2014/main" id="{57A4BEE0-65F0-DEF7-D8C3-676EF5186406}"/>
              </a:ext>
            </a:extLst>
          </p:cNvPr>
          <p:cNvSpPr>
            <a:spLocks noGrp="1"/>
          </p:cNvSpPr>
          <p:nvPr>
            <p:ph idx="1"/>
          </p:nvPr>
        </p:nvSpPr>
        <p:spPr>
          <a:xfrm>
            <a:off x="924168" y="2160597"/>
            <a:ext cx="6539266" cy="4050792"/>
          </a:xfrm>
        </p:spPr>
        <p:txBody>
          <a:bodyPr>
            <a:normAutofit/>
          </a:bodyPr>
          <a:lstStyle/>
          <a:p>
            <a:pPr marL="457200" indent="-457200" algn="l" rtl="0">
              <a:lnSpc>
                <a:spcPct val="200000"/>
              </a:lnSpc>
              <a:buFont typeface="Wingdings" pitchFamily="2" charset="2"/>
              <a:buAutoNum type="arabicPeriod"/>
            </a:pPr>
            <a:r>
              <a:rPr lang="en-US" dirty="0"/>
              <a:t>Results analysis using different visualization techniques.</a:t>
            </a:r>
          </a:p>
          <a:p>
            <a:pPr marL="457200" indent="-457200" algn="l" rtl="0">
              <a:lnSpc>
                <a:spcPct val="200000"/>
              </a:lnSpc>
              <a:buAutoNum type="arabicPeriod"/>
            </a:pPr>
            <a:r>
              <a:rPr lang="en-US" dirty="0"/>
              <a:t>Providing guidelines for a future system that will recognize dog's emotions. </a:t>
            </a:r>
          </a:p>
        </p:txBody>
      </p:sp>
      <p:pic>
        <p:nvPicPr>
          <p:cNvPr id="4098" name="Picture 2" descr="Japanese Company Has an App to Read Pets' Emotions | News |  petproductnews.com">
            <a:extLst>
              <a:ext uri="{FF2B5EF4-FFF2-40B4-BE49-F238E27FC236}">
                <a16:creationId xmlns:a16="http://schemas.microsoft.com/office/drawing/2014/main" id="{05D6E6F9-EC2D-7D0F-5B21-AD7A29A4A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7753" y="3429000"/>
            <a:ext cx="3275199" cy="21445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aking Photo Of Dog Images – Browse 9,713 Stock Photos, Vectors, and Video  | Adobe Stock">
            <a:extLst>
              <a:ext uri="{FF2B5EF4-FFF2-40B4-BE49-F238E27FC236}">
                <a16:creationId xmlns:a16="http://schemas.microsoft.com/office/drawing/2014/main" id="{E7C37528-B393-E874-E4FB-BDEF38351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753" y="810443"/>
            <a:ext cx="3275199" cy="21445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41CBA10-6EB6-86FE-FB83-B54B16381DE7}"/>
              </a:ext>
            </a:extLst>
          </p:cNvPr>
          <p:cNvSpPr>
            <a:spLocks noGrp="1"/>
          </p:cNvSpPr>
          <p:nvPr>
            <p:ph type="sldNum" sz="quarter" idx="12"/>
          </p:nvPr>
        </p:nvSpPr>
        <p:spPr/>
        <p:txBody>
          <a:bodyPr/>
          <a:lstStyle/>
          <a:p>
            <a:fld id="{EF875617-3E04-4A8F-B194-D8EA40F49ABB}" type="slidenum">
              <a:rPr lang="he-IL" smtClean="0"/>
              <a:t>16</a:t>
            </a:fld>
            <a:endParaRPr lang="he-IL"/>
          </a:p>
        </p:txBody>
      </p:sp>
    </p:spTree>
    <p:extLst>
      <p:ext uri="{BB962C8B-B14F-4D97-AF65-F5344CB8AC3E}">
        <p14:creationId xmlns:p14="http://schemas.microsoft.com/office/powerpoint/2010/main" val="1161099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446B-9147-848B-D8C9-5DC2C273D361}"/>
              </a:ext>
            </a:extLst>
          </p:cNvPr>
          <p:cNvSpPr>
            <a:spLocks noGrp="1"/>
          </p:cNvSpPr>
          <p:nvPr>
            <p:ph type="title"/>
          </p:nvPr>
        </p:nvSpPr>
        <p:spPr>
          <a:xfrm>
            <a:off x="1063752" y="153892"/>
            <a:ext cx="10058400" cy="1609344"/>
          </a:xfrm>
        </p:spPr>
        <p:txBody>
          <a:bodyPr/>
          <a:lstStyle/>
          <a:p>
            <a:r>
              <a:rPr lang="en-US" dirty="0"/>
              <a:t>References</a:t>
            </a:r>
            <a:endParaRPr lang="he-IL" dirty="0"/>
          </a:p>
        </p:txBody>
      </p:sp>
      <p:sp>
        <p:nvSpPr>
          <p:cNvPr id="3" name="Content Placeholder 2">
            <a:extLst>
              <a:ext uri="{FF2B5EF4-FFF2-40B4-BE49-F238E27FC236}">
                <a16:creationId xmlns:a16="http://schemas.microsoft.com/office/drawing/2014/main" id="{3685BB6C-B9CA-D530-A360-D685941A4032}"/>
              </a:ext>
            </a:extLst>
          </p:cNvPr>
          <p:cNvSpPr>
            <a:spLocks noGrp="1"/>
          </p:cNvSpPr>
          <p:nvPr>
            <p:ph idx="1"/>
          </p:nvPr>
        </p:nvSpPr>
        <p:spPr>
          <a:xfrm>
            <a:off x="1063752" y="1235413"/>
            <a:ext cx="10058400" cy="5807413"/>
          </a:xfrm>
        </p:spPr>
        <p:txBody>
          <a:bodyPr>
            <a:normAutofit fontScale="55000" lnSpcReduction="20000"/>
          </a:bodyPr>
          <a:lstStyle/>
          <a:p>
            <a:pPr algn="l" rtl="0"/>
            <a:r>
              <a:rPr lang="en-US" dirty="0">
                <a:hlinkClick r:id="rId2"/>
              </a:rPr>
              <a:t>https://www.bostonterriersociety.com/wp-content/uploads/2023/01/10-1024x1024.jpg</a:t>
            </a:r>
            <a:endParaRPr lang="en-US" dirty="0"/>
          </a:p>
          <a:p>
            <a:pPr algn="l" rtl="0"/>
            <a:r>
              <a:rPr lang="en-US" dirty="0">
                <a:hlinkClick r:id="rId3"/>
              </a:rPr>
              <a:t>https://cdn.shopify.com/s/files/1/0589/6768/7343/files/Blue_Boston_Terrier_being_held_by_a_person_licking_its_nose_with_a_playful_and_engaging_demeanor..png?v=1706753146</a:t>
            </a:r>
            <a:endParaRPr lang="en-US" dirty="0"/>
          </a:p>
          <a:p>
            <a:pPr algn="l" rtl="0"/>
            <a:r>
              <a:rPr lang="en-US" dirty="0">
                <a:hlinkClick r:id="rId4"/>
              </a:rPr>
              <a:t>https://media.springernature.com/full/springer-static/image/art%3A10.1038%2Fs41598-021-88702-w/MediaObjects/41598_2021_88702_Fig1_HTML.png</a:t>
            </a:r>
            <a:endParaRPr lang="en-US" dirty="0"/>
          </a:p>
          <a:p>
            <a:pPr algn="l" rtl="0"/>
            <a:r>
              <a:rPr lang="en-US" dirty="0">
                <a:hlinkClick r:id="rId5"/>
              </a:rPr>
              <a:t>https://img.freepik.com/premium-vector/dog-face-set-pet-head-with-different-emotion-line-icon-canine-facial-expression_352905-1164.jpg</a:t>
            </a:r>
            <a:endParaRPr lang="en-US" dirty="0"/>
          </a:p>
          <a:p>
            <a:pPr algn="l" rtl="0"/>
            <a:r>
              <a:rPr lang="en-US" dirty="0"/>
              <a:t>Liu, W., Trapp, A. C., &amp; </a:t>
            </a:r>
            <a:r>
              <a:rPr lang="en-US" dirty="0" err="1"/>
              <a:t>Djamasbi</a:t>
            </a:r>
            <a:r>
              <a:rPr lang="en-US" dirty="0"/>
              <a:t>, S. (2021). Outlier-Aware, density-Based gaze fixation identification. Omega, 102, 102298.‏</a:t>
            </a:r>
          </a:p>
          <a:p>
            <a:pPr algn="l" rtl="0"/>
            <a:r>
              <a:rPr lang="en-US" dirty="0">
                <a:hlinkClick r:id="rId6"/>
              </a:rPr>
              <a:t>https://chayuta.com/assets/uploads/2023/09/Artboard-192-copy.jpg</a:t>
            </a:r>
            <a:endParaRPr lang="en-US" dirty="0"/>
          </a:p>
          <a:p>
            <a:pPr algn="l" rtl="0"/>
            <a:r>
              <a:rPr lang="en-US" dirty="0">
                <a:hlinkClick r:id="rId7"/>
              </a:rPr>
              <a:t>https://theonlinedogtrainer.com/wp-content/uploads/2023/07/image_4cfb3280e0846a7e9b3f6d0913b04668_2000.png</a:t>
            </a:r>
            <a:endParaRPr lang="en-US" dirty="0"/>
          </a:p>
          <a:p>
            <a:pPr algn="l" rtl="0"/>
            <a:r>
              <a:rPr lang="en-US" dirty="0">
                <a:hlinkClick r:id="rId8"/>
              </a:rPr>
              <a:t>https://mb.cision.com/Public/2874/3204374/ad9885d61ba4d121_800x800ar.png</a:t>
            </a:r>
            <a:endParaRPr lang="en-US" dirty="0"/>
          </a:p>
          <a:p>
            <a:pPr algn="l" rtl="0"/>
            <a:r>
              <a:rPr lang="en-US" dirty="0">
                <a:hlinkClick r:id="rId9"/>
              </a:rPr>
              <a:t>https://ih1.redbubble.net/image.5485500524.2106/fposter,small,wall_texture,square_product,600x600.jpg</a:t>
            </a:r>
            <a:endParaRPr lang="en-US" dirty="0"/>
          </a:p>
          <a:p>
            <a:pPr algn="l" rtl="0"/>
            <a:r>
              <a:rPr lang="en-US" dirty="0">
                <a:hlinkClick r:id="rId10"/>
              </a:rPr>
              <a:t>https://m.media-amazon.com/images/S/aplus-seller-content-images-us-east-1/A1PA6795UKMFR9/A3DHBFJRY43R0C/91e35ec8-f65a-42f4-90b5-87ea0aed83e5._CR0,0,600,180_PT0_SX600__.jpg</a:t>
            </a:r>
            <a:endParaRPr lang="en-US" dirty="0"/>
          </a:p>
          <a:p>
            <a:pPr algn="l" rtl="0"/>
            <a:r>
              <a:rPr lang="en-US" dirty="0">
                <a:hlinkClick r:id="rId11"/>
              </a:rPr>
              <a:t>https://t4.ftcdn.net/jpg/02/24/25/57/360_F_224255743_1vtOeOxGUjnO95GAB7KvKXmjWt36IPr9.jpg</a:t>
            </a:r>
            <a:endParaRPr lang="en-US" dirty="0"/>
          </a:p>
          <a:p>
            <a:pPr algn="l" rtl="0"/>
            <a:r>
              <a:rPr lang="en-US" dirty="0">
                <a:hlinkClick r:id="rId12"/>
              </a:rPr>
              <a:t>https://bloximages.newyork1.vip.townnews.com/petproductnews.com/content/tncms/assets/v3/editorial/d/01/d01c3837-b9d2-5c86-9dfa-58d12b875f8b/5f10b5d756a19.image.jpg</a:t>
            </a:r>
            <a:endParaRPr lang="en-US" dirty="0"/>
          </a:p>
          <a:p>
            <a:pPr algn="l" rtl="0"/>
            <a:r>
              <a:rPr lang="en-US" dirty="0" err="1"/>
              <a:t>Eretová</a:t>
            </a:r>
            <a:r>
              <a:rPr lang="en-US" dirty="0"/>
              <a:t>, P., Liu, Q., </a:t>
            </a:r>
            <a:r>
              <a:rPr lang="en-US" dirty="0" err="1"/>
              <a:t>Přibylová</a:t>
            </a:r>
            <a:r>
              <a:rPr lang="en-US" dirty="0"/>
              <a:t>, L., </a:t>
            </a:r>
            <a:r>
              <a:rPr lang="en-US" dirty="0" err="1"/>
              <a:t>Chaloupková</a:t>
            </a:r>
            <a:r>
              <a:rPr lang="en-US" dirty="0"/>
              <a:t>, H., </a:t>
            </a:r>
            <a:r>
              <a:rPr lang="en-US" dirty="0" err="1"/>
              <a:t>Bakos</a:t>
            </a:r>
            <a:r>
              <a:rPr lang="en-US" dirty="0"/>
              <a:t>, V., </a:t>
            </a:r>
            <a:r>
              <a:rPr lang="en-US" dirty="0" err="1"/>
              <a:t>Lenkei</a:t>
            </a:r>
            <a:r>
              <a:rPr lang="en-US" dirty="0"/>
              <a:t>, R., &amp; </a:t>
            </a:r>
            <a:r>
              <a:rPr lang="en-US" dirty="0" err="1"/>
              <a:t>Pongrácz</a:t>
            </a:r>
            <a:r>
              <a:rPr lang="en-US" dirty="0"/>
              <a:t>, P. (2024). Can my human read my flat face? The curious case of understanding the contextual cues of extremely brachycephalic dogs. Applied Animal </a:t>
            </a:r>
            <a:r>
              <a:rPr lang="en-US" dirty="0" err="1"/>
              <a:t>Behaviour</a:t>
            </a:r>
            <a:r>
              <a:rPr lang="en-US" dirty="0"/>
              <a:t> Science, 270, 106134.‏</a:t>
            </a:r>
          </a:p>
          <a:p>
            <a:pPr algn="l" rtl="0"/>
            <a:r>
              <a:rPr lang="en-US" dirty="0"/>
              <a:t>Bloom, T., &amp; Friedman, H. (2013). Classifying dogs’(Canis </a:t>
            </a:r>
            <a:r>
              <a:rPr lang="en-US" dirty="0" err="1"/>
              <a:t>familiaris</a:t>
            </a:r>
            <a:r>
              <a:rPr lang="en-US" dirty="0"/>
              <a:t>) facial expressions from photographs. </a:t>
            </a:r>
            <a:r>
              <a:rPr lang="en-US" dirty="0" err="1"/>
              <a:t>Behavioural</a:t>
            </a:r>
            <a:r>
              <a:rPr lang="en-US" dirty="0"/>
              <a:t> processes, 96, 1-10.‏</a:t>
            </a:r>
          </a:p>
          <a:p>
            <a:pPr algn="l" rtl="0"/>
            <a:r>
              <a:rPr lang="en-US" dirty="0"/>
              <a:t>Correia-</a:t>
            </a:r>
            <a:r>
              <a:rPr lang="en-US" dirty="0" err="1"/>
              <a:t>Caeiro</a:t>
            </a:r>
            <a:r>
              <a:rPr lang="en-US" dirty="0"/>
              <a:t>, C., Guo, K., &amp; Mills, D. S. (2020). Perception of dynamic facial expressions of emotion between dogs and humans. Animal cognition, 23(3), 465-476.‏</a:t>
            </a:r>
          </a:p>
          <a:p>
            <a:pPr algn="l" rtl="0"/>
            <a:r>
              <a:rPr lang="en-US" dirty="0"/>
              <a:t>Guo, K., &amp; Shaw, H. (2015). Face in profile view reduces perceived facial expression intensity: an eye-tracking study. Acta </a:t>
            </a:r>
            <a:r>
              <a:rPr lang="en-US" dirty="0" err="1"/>
              <a:t>psychologica</a:t>
            </a:r>
            <a:r>
              <a:rPr lang="en-US" dirty="0"/>
              <a:t>, 155, 19-28.</a:t>
            </a:r>
          </a:p>
          <a:p>
            <a:pPr algn="l" rtl="0"/>
            <a:r>
              <a:rPr lang="en-US" dirty="0" err="1"/>
              <a:t>Sæther</a:t>
            </a:r>
            <a:r>
              <a:rPr lang="en-US" dirty="0"/>
              <a:t>, L., Van Belle, W., </a:t>
            </a:r>
            <a:r>
              <a:rPr lang="en-US" dirty="0" err="1"/>
              <a:t>Laeng</a:t>
            </a:r>
            <a:r>
              <a:rPr lang="en-US" dirty="0"/>
              <a:t>, B., Brennen, T., &amp; </a:t>
            </a:r>
            <a:r>
              <a:rPr lang="en-US" dirty="0" err="1"/>
              <a:t>Øvervoll</a:t>
            </a:r>
            <a:r>
              <a:rPr lang="en-US" dirty="0"/>
              <a:t>, M. (2009). Anchoring gaze when categorizing faces’ sex: evidence from eye-tracking data. Vision research, 49(23), 2870-2880.</a:t>
            </a:r>
          </a:p>
          <a:p>
            <a:pPr marL="0" indent="0" algn="l" rtl="0">
              <a:buNone/>
            </a:pPr>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he-IL" dirty="0"/>
          </a:p>
        </p:txBody>
      </p:sp>
      <p:sp>
        <p:nvSpPr>
          <p:cNvPr id="4" name="Slide Number Placeholder 3">
            <a:extLst>
              <a:ext uri="{FF2B5EF4-FFF2-40B4-BE49-F238E27FC236}">
                <a16:creationId xmlns:a16="http://schemas.microsoft.com/office/drawing/2014/main" id="{0D92AEE2-6A81-2F73-D991-3B209549257E}"/>
              </a:ext>
            </a:extLst>
          </p:cNvPr>
          <p:cNvSpPr>
            <a:spLocks noGrp="1"/>
          </p:cNvSpPr>
          <p:nvPr>
            <p:ph type="sldNum" sz="quarter" idx="12"/>
          </p:nvPr>
        </p:nvSpPr>
        <p:spPr/>
        <p:txBody>
          <a:bodyPr/>
          <a:lstStyle/>
          <a:p>
            <a:fld id="{EF875617-3E04-4A8F-B194-D8EA40F49ABB}" type="slidenum">
              <a:rPr lang="he-IL" smtClean="0"/>
              <a:t>17</a:t>
            </a:fld>
            <a:endParaRPr lang="he-IL"/>
          </a:p>
        </p:txBody>
      </p:sp>
    </p:spTree>
    <p:extLst>
      <p:ext uri="{BB962C8B-B14F-4D97-AF65-F5344CB8AC3E}">
        <p14:creationId xmlns:p14="http://schemas.microsoft.com/office/powerpoint/2010/main" val="197520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543A-D15C-6DC3-59EC-2415D6EC66FE}"/>
              </a:ext>
            </a:extLst>
          </p:cNvPr>
          <p:cNvSpPr>
            <a:spLocks noGrp="1"/>
          </p:cNvSpPr>
          <p:nvPr>
            <p:ph type="title"/>
          </p:nvPr>
        </p:nvSpPr>
        <p:spPr/>
        <p:txBody>
          <a:bodyPr>
            <a:normAutofit/>
          </a:bodyPr>
          <a:lstStyle/>
          <a:p>
            <a:pPr algn="ctr"/>
            <a:r>
              <a:rPr lang="en-US" dirty="0"/>
              <a:t>THANKS FOR YOUR</a:t>
            </a:r>
            <a:br>
              <a:rPr lang="en-US" dirty="0"/>
            </a:br>
            <a:r>
              <a:rPr lang="en-US" dirty="0"/>
              <a:t>LISTENING</a:t>
            </a:r>
            <a:endParaRPr lang="he-IL" dirty="0"/>
          </a:p>
        </p:txBody>
      </p:sp>
      <p:pic>
        <p:nvPicPr>
          <p:cNvPr id="5" name="Content Placeholder 4" descr="Lecturer">
            <a:extLst>
              <a:ext uri="{FF2B5EF4-FFF2-40B4-BE49-F238E27FC236}">
                <a16:creationId xmlns:a16="http://schemas.microsoft.com/office/drawing/2014/main" id="{96670032-DA28-4336-A1B4-6A3B19B2295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011" y="3220370"/>
            <a:ext cx="3087310" cy="3087310"/>
          </a:xfrm>
        </p:spPr>
      </p:pic>
      <p:sp>
        <p:nvSpPr>
          <p:cNvPr id="6" name="TextBox 5">
            <a:extLst>
              <a:ext uri="{FF2B5EF4-FFF2-40B4-BE49-F238E27FC236}">
                <a16:creationId xmlns:a16="http://schemas.microsoft.com/office/drawing/2014/main" id="{74FB2F5B-A069-C664-5ECB-A5B6A82A5CB3}"/>
              </a:ext>
            </a:extLst>
          </p:cNvPr>
          <p:cNvSpPr txBox="1"/>
          <p:nvPr/>
        </p:nvSpPr>
        <p:spPr>
          <a:xfrm>
            <a:off x="4876801" y="3513842"/>
            <a:ext cx="5775488" cy="400110"/>
          </a:xfrm>
          <a:prstGeom prst="rect">
            <a:avLst/>
          </a:prstGeom>
          <a:noFill/>
        </p:spPr>
        <p:txBody>
          <a:bodyPr wrap="square" rtlCol="1">
            <a:spAutoFit/>
          </a:bodyPr>
          <a:lstStyle/>
          <a:p>
            <a:r>
              <a:rPr lang="en-US" sz="2000" b="1"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Now I am ready to answer your questions.</a:t>
            </a:r>
          </a:p>
        </p:txBody>
      </p:sp>
      <p:pic>
        <p:nvPicPr>
          <p:cNvPr id="4" name="Graphic 3" descr="Smiling face with no fill">
            <a:extLst>
              <a:ext uri="{FF2B5EF4-FFF2-40B4-BE49-F238E27FC236}">
                <a16:creationId xmlns:a16="http://schemas.microsoft.com/office/drawing/2014/main" id="{7E933B39-6BDF-06E4-EA61-02AF6C18E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7712" y="3429000"/>
            <a:ext cx="522185" cy="522185"/>
          </a:xfrm>
          <a:prstGeom prst="rect">
            <a:avLst/>
          </a:prstGeom>
        </p:spPr>
      </p:pic>
      <p:sp>
        <p:nvSpPr>
          <p:cNvPr id="3" name="Slide Number Placeholder 2">
            <a:extLst>
              <a:ext uri="{FF2B5EF4-FFF2-40B4-BE49-F238E27FC236}">
                <a16:creationId xmlns:a16="http://schemas.microsoft.com/office/drawing/2014/main" id="{27099DEF-B52B-7CD6-C176-7A30CE9E2178}"/>
              </a:ext>
            </a:extLst>
          </p:cNvPr>
          <p:cNvSpPr>
            <a:spLocks noGrp="1"/>
          </p:cNvSpPr>
          <p:nvPr>
            <p:ph type="sldNum" sz="quarter" idx="12"/>
          </p:nvPr>
        </p:nvSpPr>
        <p:spPr/>
        <p:txBody>
          <a:bodyPr/>
          <a:lstStyle/>
          <a:p>
            <a:fld id="{EF875617-3E04-4A8F-B194-D8EA40F49ABB}" type="slidenum">
              <a:rPr lang="he-IL" smtClean="0"/>
              <a:t>18</a:t>
            </a:fld>
            <a:endParaRPr lang="he-IL"/>
          </a:p>
        </p:txBody>
      </p:sp>
    </p:spTree>
    <p:extLst>
      <p:ext uri="{BB962C8B-B14F-4D97-AF65-F5344CB8AC3E}">
        <p14:creationId xmlns:p14="http://schemas.microsoft.com/office/powerpoint/2010/main" val="2624252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EE9-2F85-A2FB-D775-891F1C8E77B3}"/>
              </a:ext>
            </a:extLst>
          </p:cNvPr>
          <p:cNvSpPr>
            <a:spLocks noGrp="1"/>
          </p:cNvSpPr>
          <p:nvPr>
            <p:ph type="title"/>
          </p:nvPr>
        </p:nvSpPr>
        <p:spPr/>
        <p:txBody>
          <a:bodyPr/>
          <a:lstStyle/>
          <a:p>
            <a:r>
              <a:rPr lang="en-US" dirty="0"/>
              <a:t>Expected Achievement</a:t>
            </a:r>
            <a:endParaRPr lang="he-IL" dirty="0"/>
          </a:p>
        </p:txBody>
      </p:sp>
      <p:sp>
        <p:nvSpPr>
          <p:cNvPr id="3" name="Content Placeholder 2">
            <a:extLst>
              <a:ext uri="{FF2B5EF4-FFF2-40B4-BE49-F238E27FC236}">
                <a16:creationId xmlns:a16="http://schemas.microsoft.com/office/drawing/2014/main" id="{0CCFFFE8-2DBA-7737-11DF-B8FD5CDAB473}"/>
              </a:ext>
            </a:extLst>
          </p:cNvPr>
          <p:cNvSpPr>
            <a:spLocks noGrp="1"/>
          </p:cNvSpPr>
          <p:nvPr>
            <p:ph idx="1"/>
          </p:nvPr>
        </p:nvSpPr>
        <p:spPr/>
        <p:txBody>
          <a:bodyPr>
            <a:normAutofit lnSpcReduction="10000"/>
          </a:bodyPr>
          <a:lstStyle/>
          <a:p>
            <a:pPr algn="l" rtl="0"/>
            <a:r>
              <a:rPr lang="en-US" dirty="0"/>
              <a:t>Eye-tracking experiments use heatmaps as output to visualize participants' focus.</a:t>
            </a:r>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r>
              <a:rPr lang="en-US" dirty="0"/>
              <a:t>Eye-tracking technology provides detailed insights into participant eye activity, enhancing investigation efficiency and accuracy.</a:t>
            </a:r>
          </a:p>
          <a:p>
            <a:pPr algn="l" rtl="0"/>
            <a:endParaRPr lang="he-IL" dirty="0"/>
          </a:p>
        </p:txBody>
      </p:sp>
      <p:sp>
        <p:nvSpPr>
          <p:cNvPr id="5" name="Slide Number Placeholder 4">
            <a:extLst>
              <a:ext uri="{FF2B5EF4-FFF2-40B4-BE49-F238E27FC236}">
                <a16:creationId xmlns:a16="http://schemas.microsoft.com/office/drawing/2014/main" id="{5975748A-4D4E-ED6D-D30C-E04C0593A735}"/>
              </a:ext>
            </a:extLst>
          </p:cNvPr>
          <p:cNvSpPr>
            <a:spLocks noGrp="1"/>
          </p:cNvSpPr>
          <p:nvPr>
            <p:ph type="sldNum" sz="quarter" idx="12"/>
          </p:nvPr>
        </p:nvSpPr>
        <p:spPr/>
        <p:txBody>
          <a:bodyPr/>
          <a:lstStyle/>
          <a:p>
            <a:fld id="{EF875617-3E04-4A8F-B194-D8EA40F49ABB}" type="slidenum">
              <a:rPr lang="he-IL" smtClean="0"/>
              <a:t>19</a:t>
            </a:fld>
            <a:endParaRPr lang="he-IL"/>
          </a:p>
        </p:txBody>
      </p:sp>
    </p:spTree>
    <p:extLst>
      <p:ext uri="{BB962C8B-B14F-4D97-AF65-F5344CB8AC3E}">
        <p14:creationId xmlns:p14="http://schemas.microsoft.com/office/powerpoint/2010/main" val="351114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5C8D-3AF0-44B0-CFB3-87324DFBB12A}"/>
              </a:ext>
            </a:extLst>
          </p:cNvPr>
          <p:cNvSpPr>
            <a:spLocks noGrp="1"/>
          </p:cNvSpPr>
          <p:nvPr>
            <p:ph type="title"/>
          </p:nvPr>
        </p:nvSpPr>
        <p:spPr/>
        <p:txBody>
          <a:bodyPr/>
          <a:lstStyle/>
          <a:p>
            <a:r>
              <a:rPr lang="en-US" dirty="0"/>
              <a:t>Research Questions</a:t>
            </a:r>
            <a:endParaRPr lang="he-IL" dirty="0"/>
          </a:p>
        </p:txBody>
      </p:sp>
      <p:sp>
        <p:nvSpPr>
          <p:cNvPr id="3" name="Content Placeholder 2">
            <a:extLst>
              <a:ext uri="{FF2B5EF4-FFF2-40B4-BE49-F238E27FC236}">
                <a16:creationId xmlns:a16="http://schemas.microsoft.com/office/drawing/2014/main" id="{F2AAECE3-F3E1-2812-4BCE-529C08EC2550}"/>
              </a:ext>
            </a:extLst>
          </p:cNvPr>
          <p:cNvSpPr>
            <a:spLocks noGrp="1"/>
          </p:cNvSpPr>
          <p:nvPr>
            <p:ph idx="1"/>
          </p:nvPr>
        </p:nvSpPr>
        <p:spPr>
          <a:xfrm>
            <a:off x="1066800" y="2048067"/>
            <a:ext cx="10058400" cy="4050792"/>
          </a:xfrm>
        </p:spPr>
        <p:txBody>
          <a:bodyPr/>
          <a:lstStyle/>
          <a:p>
            <a:pPr algn="l" rtl="0">
              <a:lnSpc>
                <a:spcPct val="100000"/>
              </a:lnSpc>
            </a:pPr>
            <a:r>
              <a:rPr lang="en-US" dirty="0"/>
              <a:t>Does focusing on specific parts of the dog's face or body may aid in understanding its emotions?</a:t>
            </a:r>
          </a:p>
          <a:p>
            <a:pPr algn="l" rtl="0">
              <a:lnSpc>
                <a:spcPct val="100000"/>
              </a:lnSpc>
            </a:pPr>
            <a:r>
              <a:rPr lang="en-US" dirty="0"/>
              <a:t>Which parts of the dog's body or face (normocephalic or brachycephalic dog) provide more information for recognizing emotions? </a:t>
            </a:r>
          </a:p>
          <a:p>
            <a:pPr algn="l" rtl="0">
              <a:lnSpc>
                <a:spcPct val="100000"/>
              </a:lnSpc>
            </a:pPr>
            <a:r>
              <a:rPr lang="en-US" dirty="0"/>
              <a:t>How can eye tracking technology contribute to a better understanding of dogs and strengthen the connection between humans and dogs?</a:t>
            </a:r>
            <a:endParaRPr lang="he-IL" dirty="0"/>
          </a:p>
          <a:p>
            <a:pPr algn="l" rtl="0">
              <a:lnSpc>
                <a:spcPct val="100000"/>
              </a:lnSpc>
            </a:pPr>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he-IL" dirty="0"/>
          </a:p>
        </p:txBody>
      </p:sp>
      <p:pic>
        <p:nvPicPr>
          <p:cNvPr id="5" name="Picture 4">
            <a:extLst>
              <a:ext uri="{FF2B5EF4-FFF2-40B4-BE49-F238E27FC236}">
                <a16:creationId xmlns:a16="http://schemas.microsoft.com/office/drawing/2014/main" id="{FF979B2F-745D-F26E-B77E-E21A49E64FD6}"/>
              </a:ext>
            </a:extLst>
          </p:cNvPr>
          <p:cNvPicPr>
            <a:picLocks noChangeAspect="1"/>
          </p:cNvPicPr>
          <p:nvPr/>
        </p:nvPicPr>
        <p:blipFill>
          <a:blip r:embed="rId2"/>
          <a:stretch>
            <a:fillRect/>
          </a:stretch>
        </p:blipFill>
        <p:spPr>
          <a:xfrm>
            <a:off x="4639497" y="4295006"/>
            <a:ext cx="2562687" cy="2491501"/>
          </a:xfrm>
          <a:prstGeom prst="rect">
            <a:avLst/>
          </a:prstGeom>
        </p:spPr>
      </p:pic>
      <p:pic>
        <p:nvPicPr>
          <p:cNvPr id="9" name="Picture 8">
            <a:extLst>
              <a:ext uri="{FF2B5EF4-FFF2-40B4-BE49-F238E27FC236}">
                <a16:creationId xmlns:a16="http://schemas.microsoft.com/office/drawing/2014/main" id="{F1E87F66-1CB7-3ACE-1EE7-CCE2CFE93C65}"/>
              </a:ext>
            </a:extLst>
          </p:cNvPr>
          <p:cNvPicPr>
            <a:picLocks noChangeAspect="1"/>
          </p:cNvPicPr>
          <p:nvPr/>
        </p:nvPicPr>
        <p:blipFill>
          <a:blip r:embed="rId3"/>
          <a:stretch>
            <a:fillRect/>
          </a:stretch>
        </p:blipFill>
        <p:spPr>
          <a:xfrm>
            <a:off x="9552830" y="258333"/>
            <a:ext cx="2406290" cy="1720199"/>
          </a:xfrm>
          <a:prstGeom prst="rect">
            <a:avLst/>
          </a:prstGeom>
        </p:spPr>
      </p:pic>
      <p:sp>
        <p:nvSpPr>
          <p:cNvPr id="4" name="Slide Number Placeholder 3">
            <a:extLst>
              <a:ext uri="{FF2B5EF4-FFF2-40B4-BE49-F238E27FC236}">
                <a16:creationId xmlns:a16="http://schemas.microsoft.com/office/drawing/2014/main" id="{97A03817-73FE-0704-8A7A-C066262554A9}"/>
              </a:ext>
            </a:extLst>
          </p:cNvPr>
          <p:cNvSpPr>
            <a:spLocks noGrp="1"/>
          </p:cNvSpPr>
          <p:nvPr>
            <p:ph type="sldNum" sz="quarter" idx="12"/>
          </p:nvPr>
        </p:nvSpPr>
        <p:spPr/>
        <p:txBody>
          <a:bodyPr/>
          <a:lstStyle/>
          <a:p>
            <a:fld id="{EF875617-3E04-4A8F-B194-D8EA40F49ABB}" type="slidenum">
              <a:rPr lang="he-IL" smtClean="0"/>
              <a:t>2</a:t>
            </a:fld>
            <a:endParaRPr lang="he-IL"/>
          </a:p>
        </p:txBody>
      </p:sp>
    </p:spTree>
    <p:extLst>
      <p:ext uri="{BB962C8B-B14F-4D97-AF65-F5344CB8AC3E}">
        <p14:creationId xmlns:p14="http://schemas.microsoft.com/office/powerpoint/2010/main" val="2748575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FB6F-6341-9287-1180-E4BC4E3FBF0E}"/>
              </a:ext>
            </a:extLst>
          </p:cNvPr>
          <p:cNvSpPr>
            <a:spLocks noGrp="1"/>
          </p:cNvSpPr>
          <p:nvPr>
            <p:ph type="title"/>
          </p:nvPr>
        </p:nvSpPr>
        <p:spPr/>
        <p:txBody>
          <a:bodyPr/>
          <a:lstStyle/>
          <a:p>
            <a:r>
              <a:rPr lang="en-US" dirty="0"/>
              <a:t>Research Process</a:t>
            </a:r>
            <a:endParaRPr lang="he-IL" dirty="0"/>
          </a:p>
        </p:txBody>
      </p:sp>
      <p:sp>
        <p:nvSpPr>
          <p:cNvPr id="3" name="Content Placeholder 2">
            <a:extLst>
              <a:ext uri="{FF2B5EF4-FFF2-40B4-BE49-F238E27FC236}">
                <a16:creationId xmlns:a16="http://schemas.microsoft.com/office/drawing/2014/main" id="{2A83676D-0CCE-9E3F-3446-9AA68FCB98C9}"/>
              </a:ext>
            </a:extLst>
          </p:cNvPr>
          <p:cNvSpPr>
            <a:spLocks noGrp="1"/>
          </p:cNvSpPr>
          <p:nvPr>
            <p:ph idx="1"/>
          </p:nvPr>
        </p:nvSpPr>
        <p:spPr/>
        <p:txBody>
          <a:bodyPr/>
          <a:lstStyle/>
          <a:p>
            <a:pPr algn="l" rtl="0">
              <a:lnSpc>
                <a:spcPct val="250000"/>
              </a:lnSpc>
            </a:pPr>
            <a:r>
              <a:rPr lang="en-US" dirty="0"/>
              <a:t>Domain learning.</a:t>
            </a:r>
          </a:p>
          <a:p>
            <a:pPr algn="l" rtl="0">
              <a:lnSpc>
                <a:spcPct val="250000"/>
              </a:lnSpc>
            </a:pPr>
            <a:r>
              <a:rPr lang="en-US" dirty="0"/>
              <a:t>Choosing a research focus topic.</a:t>
            </a:r>
          </a:p>
          <a:p>
            <a:pPr algn="l" rtl="0">
              <a:lnSpc>
                <a:spcPct val="250000"/>
              </a:lnSpc>
            </a:pPr>
            <a:r>
              <a:rPr lang="en-US" dirty="0"/>
              <a:t>Review of the Literature.</a:t>
            </a:r>
          </a:p>
          <a:p>
            <a:pPr algn="l" rtl="0">
              <a:lnSpc>
                <a:spcPct val="250000"/>
              </a:lnSpc>
            </a:pPr>
            <a:r>
              <a:rPr lang="en-US" dirty="0"/>
              <a:t>Define the research methodology.</a:t>
            </a:r>
          </a:p>
          <a:p>
            <a:pPr algn="l" rtl="0"/>
            <a:endParaRPr lang="en-US" dirty="0"/>
          </a:p>
          <a:p>
            <a:pPr algn="l" rtl="0"/>
            <a:endParaRPr lang="he-IL" dirty="0"/>
          </a:p>
        </p:txBody>
      </p:sp>
      <p:pic>
        <p:nvPicPr>
          <p:cNvPr id="2050" name="Picture 2" descr="Research Process Icon - Free Download Business Icons | IconScout">
            <a:extLst>
              <a:ext uri="{FF2B5EF4-FFF2-40B4-BE49-F238E27FC236}">
                <a16:creationId xmlns:a16="http://schemas.microsoft.com/office/drawing/2014/main" id="{A3F2578A-C956-AC61-7063-964F9DE5B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285" y="2579261"/>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AD18475-5591-B52E-C7E0-05CC3A2BC732}"/>
              </a:ext>
            </a:extLst>
          </p:cNvPr>
          <p:cNvSpPr>
            <a:spLocks noGrp="1"/>
          </p:cNvSpPr>
          <p:nvPr>
            <p:ph type="sldNum" sz="quarter" idx="12"/>
          </p:nvPr>
        </p:nvSpPr>
        <p:spPr/>
        <p:txBody>
          <a:bodyPr/>
          <a:lstStyle/>
          <a:p>
            <a:fld id="{EF875617-3E04-4A8F-B194-D8EA40F49ABB}" type="slidenum">
              <a:rPr lang="he-IL" smtClean="0"/>
              <a:t>20</a:t>
            </a:fld>
            <a:endParaRPr lang="he-IL"/>
          </a:p>
        </p:txBody>
      </p:sp>
    </p:spTree>
    <p:extLst>
      <p:ext uri="{BB962C8B-B14F-4D97-AF65-F5344CB8AC3E}">
        <p14:creationId xmlns:p14="http://schemas.microsoft.com/office/powerpoint/2010/main" val="256338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60AD-CE35-8D6F-7A7C-2D23E65AE0FD}"/>
              </a:ext>
            </a:extLst>
          </p:cNvPr>
          <p:cNvSpPr>
            <a:spLocks noGrp="1"/>
          </p:cNvSpPr>
          <p:nvPr>
            <p:ph type="title"/>
          </p:nvPr>
        </p:nvSpPr>
        <p:spPr/>
        <p:txBody>
          <a:bodyPr/>
          <a:lstStyle/>
          <a:p>
            <a:r>
              <a:rPr lang="en-US" dirty="0"/>
              <a:t>Our solution</a:t>
            </a:r>
            <a:endParaRPr lang="he-IL" dirty="0"/>
          </a:p>
        </p:txBody>
      </p:sp>
      <p:sp>
        <p:nvSpPr>
          <p:cNvPr id="3" name="Content Placeholder 2">
            <a:extLst>
              <a:ext uri="{FF2B5EF4-FFF2-40B4-BE49-F238E27FC236}">
                <a16:creationId xmlns:a16="http://schemas.microsoft.com/office/drawing/2014/main" id="{DFE096A3-FC8E-FF18-35DF-0ECDDC5B7C21}"/>
              </a:ext>
            </a:extLst>
          </p:cNvPr>
          <p:cNvSpPr>
            <a:spLocks noGrp="1"/>
          </p:cNvSpPr>
          <p:nvPr>
            <p:ph idx="1"/>
          </p:nvPr>
        </p:nvSpPr>
        <p:spPr>
          <a:xfrm>
            <a:off x="1066800" y="1951616"/>
            <a:ext cx="10058400" cy="4050792"/>
          </a:xfrm>
        </p:spPr>
        <p:txBody>
          <a:bodyPr>
            <a:normAutofit/>
          </a:bodyPr>
          <a:lstStyle/>
          <a:p>
            <a:pPr algn="l" rtl="0">
              <a:lnSpc>
                <a:spcPct val="150000"/>
              </a:lnSpc>
            </a:pPr>
            <a:r>
              <a:rPr lang="en-US" dirty="0"/>
              <a:t>Research in collaboration with Prof. Anna Zamansky, University of Haifa.      </a:t>
            </a:r>
          </a:p>
          <a:p>
            <a:pPr algn="l" rtl="0">
              <a:lnSpc>
                <a:spcPct val="150000"/>
              </a:lnSpc>
            </a:pPr>
            <a:r>
              <a:rPr lang="en-US" dirty="0"/>
              <a:t>Reproduce the study of the Czechs: Petra Eretová, Quanxiao Liu, Lucie Přibylová, Helena Chaloupková, Viktória Bakos, Rita Lenkei, Péter Pongrácz (2024). </a:t>
            </a:r>
          </a:p>
          <a:p>
            <a:pPr algn="l" rtl="0">
              <a:lnSpc>
                <a:spcPct val="150000"/>
              </a:lnSpc>
            </a:pPr>
            <a:endParaRPr lang="en-US" dirty="0"/>
          </a:p>
          <a:p>
            <a:pPr algn="l" rtl="0"/>
            <a:endParaRPr lang="he-IL" dirty="0"/>
          </a:p>
        </p:txBody>
      </p:sp>
      <p:sp>
        <p:nvSpPr>
          <p:cNvPr id="5" name="Slide Number Placeholder 4">
            <a:extLst>
              <a:ext uri="{FF2B5EF4-FFF2-40B4-BE49-F238E27FC236}">
                <a16:creationId xmlns:a16="http://schemas.microsoft.com/office/drawing/2014/main" id="{46729A63-B345-5DA6-9025-1913B28778D0}"/>
              </a:ext>
            </a:extLst>
          </p:cNvPr>
          <p:cNvSpPr>
            <a:spLocks noGrp="1"/>
          </p:cNvSpPr>
          <p:nvPr>
            <p:ph type="sldNum" sz="quarter" idx="12"/>
          </p:nvPr>
        </p:nvSpPr>
        <p:spPr/>
        <p:txBody>
          <a:bodyPr/>
          <a:lstStyle/>
          <a:p>
            <a:fld id="{EF875617-3E04-4A8F-B194-D8EA40F49ABB}" type="slidenum">
              <a:rPr lang="he-IL" smtClean="0"/>
              <a:t>21</a:t>
            </a:fld>
            <a:endParaRPr lang="he-IL"/>
          </a:p>
        </p:txBody>
      </p:sp>
    </p:spTree>
    <p:extLst>
      <p:ext uri="{BB962C8B-B14F-4D97-AF65-F5344CB8AC3E}">
        <p14:creationId xmlns:p14="http://schemas.microsoft.com/office/powerpoint/2010/main" val="164196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0627-6CC6-5107-B87F-B864DEFB3A55}"/>
              </a:ext>
            </a:extLst>
          </p:cNvPr>
          <p:cNvSpPr>
            <a:spLocks noGrp="1"/>
          </p:cNvSpPr>
          <p:nvPr>
            <p:ph type="title"/>
          </p:nvPr>
        </p:nvSpPr>
        <p:spPr/>
        <p:txBody>
          <a:bodyPr/>
          <a:lstStyle/>
          <a:p>
            <a:r>
              <a:rPr lang="en-US" dirty="0"/>
              <a:t>Results </a:t>
            </a:r>
            <a:endParaRPr lang="he-IL" dirty="0"/>
          </a:p>
        </p:txBody>
      </p:sp>
      <p:sp>
        <p:nvSpPr>
          <p:cNvPr id="3" name="Content Placeholder 2">
            <a:extLst>
              <a:ext uri="{FF2B5EF4-FFF2-40B4-BE49-F238E27FC236}">
                <a16:creationId xmlns:a16="http://schemas.microsoft.com/office/drawing/2014/main" id="{32419ADD-55D7-419E-9C3C-8574F4AFCB15}"/>
              </a:ext>
            </a:extLst>
          </p:cNvPr>
          <p:cNvSpPr>
            <a:spLocks noGrp="1"/>
          </p:cNvSpPr>
          <p:nvPr>
            <p:ph idx="1"/>
          </p:nvPr>
        </p:nvSpPr>
        <p:spPr/>
        <p:txBody>
          <a:bodyPr/>
          <a:lstStyle/>
          <a:p>
            <a:pPr algn="l" rtl="0">
              <a:lnSpc>
                <a:spcPct val="150000"/>
              </a:lnSpc>
            </a:pPr>
            <a:r>
              <a:rPr lang="en-US" dirty="0"/>
              <a:t>Heat maps visualize participant focus by eye-tracking.</a:t>
            </a:r>
          </a:p>
          <a:p>
            <a:pPr algn="l" rtl="0">
              <a:lnSpc>
                <a:spcPct val="100000"/>
              </a:lnSpc>
            </a:pPr>
            <a:r>
              <a:rPr lang="en-US" dirty="0"/>
              <a:t>Heat maps provide a visual summary of gaze patterns.</a:t>
            </a:r>
          </a:p>
          <a:p>
            <a:pPr algn="l" rtl="0">
              <a:lnSpc>
                <a:spcPct val="150000"/>
              </a:lnSpc>
            </a:pPr>
            <a:r>
              <a:rPr lang="en-US" dirty="0"/>
              <a:t>Eye-tracking captures detailed gaze behavior during stimulus viewing.</a:t>
            </a:r>
          </a:p>
          <a:p>
            <a:pPr algn="l" rtl="0">
              <a:lnSpc>
                <a:spcPct val="150000"/>
              </a:lnSpc>
            </a:pPr>
            <a:r>
              <a:rPr lang="en-US" dirty="0"/>
              <a:t>Eye-tracking surpasses traditional methods in efficiency and precision.</a:t>
            </a:r>
          </a:p>
          <a:p>
            <a:pPr algn="l" rtl="0">
              <a:lnSpc>
                <a:spcPct val="100000"/>
              </a:lnSpc>
            </a:pPr>
            <a:r>
              <a:rPr lang="en-US" dirty="0"/>
              <a:t>Eye-tracking + heat maps = visual attention insights.</a:t>
            </a:r>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he-IL" dirty="0"/>
          </a:p>
        </p:txBody>
      </p:sp>
      <p:pic>
        <p:nvPicPr>
          <p:cNvPr id="5123" name="Picture 3" descr="Result - Free business and finance icons">
            <a:extLst>
              <a:ext uri="{FF2B5EF4-FFF2-40B4-BE49-F238E27FC236}">
                <a16:creationId xmlns:a16="http://schemas.microsoft.com/office/drawing/2014/main" id="{5DCD2E83-339E-7105-F30E-2AC5517D6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58" y="484632"/>
            <a:ext cx="2227634" cy="22276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FC20F6-BCEC-9EE4-8B7B-E3C82316CB72}"/>
              </a:ext>
            </a:extLst>
          </p:cNvPr>
          <p:cNvSpPr>
            <a:spLocks noGrp="1"/>
          </p:cNvSpPr>
          <p:nvPr>
            <p:ph type="sldNum" sz="quarter" idx="12"/>
          </p:nvPr>
        </p:nvSpPr>
        <p:spPr/>
        <p:txBody>
          <a:bodyPr/>
          <a:lstStyle/>
          <a:p>
            <a:fld id="{EF875617-3E04-4A8F-B194-D8EA40F49ABB}" type="slidenum">
              <a:rPr lang="he-IL" smtClean="0"/>
              <a:t>22</a:t>
            </a:fld>
            <a:endParaRPr lang="he-IL"/>
          </a:p>
        </p:txBody>
      </p:sp>
    </p:spTree>
    <p:extLst>
      <p:ext uri="{BB962C8B-B14F-4D97-AF65-F5344CB8AC3E}">
        <p14:creationId xmlns:p14="http://schemas.microsoft.com/office/powerpoint/2010/main" val="147543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B12D-0B34-3F27-3208-D57256EC105F}"/>
              </a:ext>
            </a:extLst>
          </p:cNvPr>
          <p:cNvSpPr>
            <a:spLocks noGrp="1"/>
          </p:cNvSpPr>
          <p:nvPr>
            <p:ph type="title"/>
          </p:nvPr>
        </p:nvSpPr>
        <p:spPr/>
        <p:txBody>
          <a:bodyPr/>
          <a:lstStyle/>
          <a:p>
            <a:r>
              <a:rPr lang="en-US" dirty="0"/>
              <a:t>Motivation</a:t>
            </a:r>
            <a:endParaRPr lang="he-IL" dirty="0"/>
          </a:p>
        </p:txBody>
      </p:sp>
      <p:sp>
        <p:nvSpPr>
          <p:cNvPr id="3" name="Content Placeholder 2">
            <a:extLst>
              <a:ext uri="{FF2B5EF4-FFF2-40B4-BE49-F238E27FC236}">
                <a16:creationId xmlns:a16="http://schemas.microsoft.com/office/drawing/2014/main" id="{9FB70042-AEBC-C1FD-B24C-81D460B0B880}"/>
              </a:ext>
            </a:extLst>
          </p:cNvPr>
          <p:cNvSpPr>
            <a:spLocks noGrp="1"/>
          </p:cNvSpPr>
          <p:nvPr>
            <p:ph idx="1"/>
          </p:nvPr>
        </p:nvSpPr>
        <p:spPr>
          <a:xfrm>
            <a:off x="1069848" y="2121408"/>
            <a:ext cx="10654792" cy="3588512"/>
          </a:xfrm>
        </p:spPr>
        <p:txBody>
          <a:bodyPr/>
          <a:lstStyle/>
          <a:p>
            <a:pPr algn="l" rtl="0">
              <a:lnSpc>
                <a:spcPct val="300000"/>
              </a:lnSpc>
            </a:pPr>
            <a:r>
              <a:rPr lang="en-US" dirty="0"/>
              <a:t>Relationship between humans and dogs.</a:t>
            </a:r>
          </a:p>
          <a:p>
            <a:pPr algn="l" rtl="0">
              <a:lnSpc>
                <a:spcPct val="300000"/>
              </a:lnSpc>
            </a:pPr>
            <a:r>
              <a:rPr lang="en-US" dirty="0"/>
              <a:t>Importance of understanding dogs' emotions.</a:t>
            </a:r>
          </a:p>
          <a:p>
            <a:pPr algn="l" rtl="0">
              <a:lnSpc>
                <a:spcPct val="300000"/>
              </a:lnSpc>
            </a:pPr>
            <a:r>
              <a:rPr lang="en-US" dirty="0"/>
              <a:t>Challenges in understanding dog behavior and facial expressions.</a:t>
            </a:r>
            <a:endParaRPr lang="he-IL" dirty="0"/>
          </a:p>
        </p:txBody>
      </p:sp>
      <p:pic>
        <p:nvPicPr>
          <p:cNvPr id="7" name="Picture 6">
            <a:extLst>
              <a:ext uri="{FF2B5EF4-FFF2-40B4-BE49-F238E27FC236}">
                <a16:creationId xmlns:a16="http://schemas.microsoft.com/office/drawing/2014/main" id="{D8094DD3-7799-6B52-A22F-9784173EA4D3}"/>
              </a:ext>
            </a:extLst>
          </p:cNvPr>
          <p:cNvPicPr>
            <a:picLocks noChangeAspect="1"/>
          </p:cNvPicPr>
          <p:nvPr/>
        </p:nvPicPr>
        <p:blipFill>
          <a:blip r:embed="rId2"/>
          <a:stretch>
            <a:fillRect/>
          </a:stretch>
        </p:blipFill>
        <p:spPr>
          <a:xfrm>
            <a:off x="7529359" y="1289304"/>
            <a:ext cx="3992880" cy="2281646"/>
          </a:xfrm>
          <a:prstGeom prst="rect">
            <a:avLst/>
          </a:prstGeom>
        </p:spPr>
      </p:pic>
      <p:sp>
        <p:nvSpPr>
          <p:cNvPr id="4" name="Slide Number Placeholder 3">
            <a:extLst>
              <a:ext uri="{FF2B5EF4-FFF2-40B4-BE49-F238E27FC236}">
                <a16:creationId xmlns:a16="http://schemas.microsoft.com/office/drawing/2014/main" id="{027E8263-8570-5181-723D-5397702C3BC7}"/>
              </a:ext>
            </a:extLst>
          </p:cNvPr>
          <p:cNvSpPr>
            <a:spLocks noGrp="1"/>
          </p:cNvSpPr>
          <p:nvPr>
            <p:ph type="sldNum" sz="quarter" idx="12"/>
          </p:nvPr>
        </p:nvSpPr>
        <p:spPr/>
        <p:txBody>
          <a:bodyPr/>
          <a:lstStyle/>
          <a:p>
            <a:fld id="{EF875617-3E04-4A8F-B194-D8EA40F49ABB}" type="slidenum">
              <a:rPr lang="he-IL" smtClean="0"/>
              <a:t>3</a:t>
            </a:fld>
            <a:endParaRPr lang="he-IL"/>
          </a:p>
        </p:txBody>
      </p:sp>
    </p:spTree>
    <p:extLst>
      <p:ext uri="{BB962C8B-B14F-4D97-AF65-F5344CB8AC3E}">
        <p14:creationId xmlns:p14="http://schemas.microsoft.com/office/powerpoint/2010/main" val="272446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921F-FD64-5448-7238-68F7F5C902AB}"/>
              </a:ext>
            </a:extLst>
          </p:cNvPr>
          <p:cNvSpPr>
            <a:spLocks noGrp="1"/>
          </p:cNvSpPr>
          <p:nvPr>
            <p:ph type="title"/>
          </p:nvPr>
        </p:nvSpPr>
        <p:spPr/>
        <p:txBody>
          <a:bodyPr/>
          <a:lstStyle/>
          <a:p>
            <a:r>
              <a:rPr lang="en-US" dirty="0"/>
              <a:t>Previous Work</a:t>
            </a:r>
            <a:endParaRPr lang="he-IL" dirty="0"/>
          </a:p>
        </p:txBody>
      </p:sp>
      <p:sp>
        <p:nvSpPr>
          <p:cNvPr id="3" name="Content Placeholder 2">
            <a:extLst>
              <a:ext uri="{FF2B5EF4-FFF2-40B4-BE49-F238E27FC236}">
                <a16:creationId xmlns:a16="http://schemas.microsoft.com/office/drawing/2014/main" id="{364B9939-A6BF-3724-442F-FDB3C1273242}"/>
              </a:ext>
            </a:extLst>
          </p:cNvPr>
          <p:cNvSpPr>
            <a:spLocks noGrp="1"/>
          </p:cNvSpPr>
          <p:nvPr>
            <p:ph idx="1"/>
          </p:nvPr>
        </p:nvSpPr>
        <p:spPr>
          <a:xfrm>
            <a:off x="709925" y="2204969"/>
            <a:ext cx="8122790" cy="4050792"/>
          </a:xfrm>
        </p:spPr>
        <p:txBody>
          <a:bodyPr/>
          <a:lstStyle/>
          <a:p>
            <a:pPr algn="l" rtl="0"/>
            <a:r>
              <a:rPr lang="en-US" dirty="0"/>
              <a:t>Connecting to the study of the Czechs with Prof. Anna </a:t>
            </a:r>
            <a:r>
              <a:rPr lang="en-US" dirty="0" err="1"/>
              <a:t>Zamansky</a:t>
            </a:r>
            <a:r>
              <a:rPr lang="en-US" dirty="0"/>
              <a:t>.</a:t>
            </a:r>
          </a:p>
          <a:p>
            <a:pPr algn="l" rtl="0"/>
            <a:r>
              <a:rPr lang="en-US" dirty="0"/>
              <a:t>Research subject - human perception of visual communication in brachycephalic vs. normocephalic dogs.</a:t>
            </a:r>
          </a:p>
          <a:p>
            <a:pPr algn="l" rtl="0"/>
            <a:r>
              <a:rPr lang="en-US" dirty="0"/>
              <a:t>Humans perceived flat-faced dogs as "happy/positive" despite context, relying more on body language.</a:t>
            </a:r>
          </a:p>
          <a:p>
            <a:pPr algn="l" rtl="0"/>
            <a:endParaRPr lang="en-US" dirty="0"/>
          </a:p>
          <a:p>
            <a:pPr marL="0" indent="0" algn="ctr" rtl="0">
              <a:buNone/>
            </a:pPr>
            <a:r>
              <a:rPr lang="en-US" dirty="0"/>
              <a:t>      Our research is a collaboration between </a:t>
            </a:r>
            <a:r>
              <a:rPr lang="en-US" dirty="0" err="1"/>
              <a:t>Braude</a:t>
            </a:r>
            <a:r>
              <a:rPr lang="en-US" dirty="0"/>
              <a:t> College, the University of Haifa, and the University of Czech Life Sciences in Prague.    </a:t>
            </a:r>
          </a:p>
        </p:txBody>
      </p:sp>
      <p:sp>
        <p:nvSpPr>
          <p:cNvPr id="4" name="Slide Number Placeholder 3">
            <a:extLst>
              <a:ext uri="{FF2B5EF4-FFF2-40B4-BE49-F238E27FC236}">
                <a16:creationId xmlns:a16="http://schemas.microsoft.com/office/drawing/2014/main" id="{B75329EF-EC33-B1D5-4B9A-A524E208E6F9}"/>
              </a:ext>
            </a:extLst>
          </p:cNvPr>
          <p:cNvSpPr>
            <a:spLocks noGrp="1"/>
          </p:cNvSpPr>
          <p:nvPr>
            <p:ph type="sldNum" sz="quarter" idx="12"/>
          </p:nvPr>
        </p:nvSpPr>
        <p:spPr/>
        <p:txBody>
          <a:bodyPr/>
          <a:lstStyle/>
          <a:p>
            <a:fld id="{EF875617-3E04-4A8F-B194-D8EA40F49ABB}" type="slidenum">
              <a:rPr lang="he-IL" smtClean="0"/>
              <a:t>4</a:t>
            </a:fld>
            <a:endParaRPr lang="he-IL"/>
          </a:p>
        </p:txBody>
      </p:sp>
      <p:sp>
        <p:nvSpPr>
          <p:cNvPr id="6" name="Arrow: Bent 5">
            <a:extLst>
              <a:ext uri="{FF2B5EF4-FFF2-40B4-BE49-F238E27FC236}">
                <a16:creationId xmlns:a16="http://schemas.microsoft.com/office/drawing/2014/main" id="{D899EE1D-6730-AEEA-6F39-4615254C866C}"/>
              </a:ext>
            </a:extLst>
          </p:cNvPr>
          <p:cNvSpPr/>
          <p:nvPr/>
        </p:nvSpPr>
        <p:spPr>
          <a:xfrm>
            <a:off x="768290" y="4773850"/>
            <a:ext cx="603115" cy="4572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8" name="Picture 7">
            <a:extLst>
              <a:ext uri="{FF2B5EF4-FFF2-40B4-BE49-F238E27FC236}">
                <a16:creationId xmlns:a16="http://schemas.microsoft.com/office/drawing/2014/main" id="{0BE45483-B5E8-3616-1BD1-7B0F18BAF649}"/>
              </a:ext>
            </a:extLst>
          </p:cNvPr>
          <p:cNvPicPr>
            <a:picLocks noChangeAspect="1"/>
          </p:cNvPicPr>
          <p:nvPr/>
        </p:nvPicPr>
        <p:blipFill>
          <a:blip r:embed="rId3"/>
          <a:stretch>
            <a:fillRect/>
          </a:stretch>
        </p:blipFill>
        <p:spPr>
          <a:xfrm>
            <a:off x="7822142" y="27584"/>
            <a:ext cx="4369858" cy="2523439"/>
          </a:xfrm>
          <a:prstGeom prst="rect">
            <a:avLst/>
          </a:prstGeom>
        </p:spPr>
      </p:pic>
    </p:spTree>
    <p:extLst>
      <p:ext uri="{BB962C8B-B14F-4D97-AF65-F5344CB8AC3E}">
        <p14:creationId xmlns:p14="http://schemas.microsoft.com/office/powerpoint/2010/main" val="267362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F35-5FAD-173C-8CB5-3E258949ABC0}"/>
              </a:ext>
            </a:extLst>
          </p:cNvPr>
          <p:cNvSpPr>
            <a:spLocks noGrp="1"/>
          </p:cNvSpPr>
          <p:nvPr>
            <p:ph type="title"/>
          </p:nvPr>
        </p:nvSpPr>
        <p:spPr>
          <a:xfrm>
            <a:off x="272374" y="484632"/>
            <a:ext cx="10855874" cy="1609344"/>
          </a:xfrm>
        </p:spPr>
        <p:txBody>
          <a:bodyPr/>
          <a:lstStyle/>
          <a:p>
            <a:r>
              <a:rPr lang="en-US" dirty="0"/>
              <a:t>Brachycephalic</a:t>
            </a:r>
            <a:r>
              <a:rPr lang="en-US" dirty="0">
                <a:solidFill>
                  <a:schemeClr val="tx1"/>
                </a:solidFill>
              </a:rPr>
              <a:t> </a:t>
            </a:r>
            <a:r>
              <a:rPr lang="en-US" dirty="0"/>
              <a:t>vs. Normocephalic</a:t>
            </a:r>
            <a:endParaRPr lang="he-IL" dirty="0"/>
          </a:p>
        </p:txBody>
      </p:sp>
      <p:sp>
        <p:nvSpPr>
          <p:cNvPr id="3" name="Content Placeholder 2">
            <a:extLst>
              <a:ext uri="{FF2B5EF4-FFF2-40B4-BE49-F238E27FC236}">
                <a16:creationId xmlns:a16="http://schemas.microsoft.com/office/drawing/2014/main" id="{0071B7D3-DBA8-1D2D-80FD-7C71B3ADA619}"/>
              </a:ext>
            </a:extLst>
          </p:cNvPr>
          <p:cNvSpPr>
            <a:spLocks noGrp="1"/>
          </p:cNvSpPr>
          <p:nvPr>
            <p:ph idx="1"/>
          </p:nvPr>
        </p:nvSpPr>
        <p:spPr>
          <a:xfrm>
            <a:off x="1069848" y="2121407"/>
            <a:ext cx="10058400" cy="4571623"/>
          </a:xfrm>
        </p:spPr>
        <p:txBody>
          <a:bodyPr/>
          <a:lstStyle/>
          <a:p>
            <a:pPr algn="l" rtl="0">
              <a:lnSpc>
                <a:spcPct val="250000"/>
              </a:lnSpc>
            </a:pPr>
            <a:endParaRPr lang="en-US" dirty="0"/>
          </a:p>
          <a:p>
            <a:pPr algn="l" rtl="0">
              <a:lnSpc>
                <a:spcPct val="250000"/>
              </a:lnSpc>
            </a:pPr>
            <a:endParaRPr lang="en-US" dirty="0"/>
          </a:p>
          <a:p>
            <a:pPr algn="l" rtl="0">
              <a:lnSpc>
                <a:spcPct val="250000"/>
              </a:lnSpc>
            </a:pPr>
            <a:r>
              <a:rPr lang="en-US" dirty="0" err="1"/>
              <a:t>Brachycephalia</a:t>
            </a:r>
            <a:r>
              <a:rPr lang="en-US" dirty="0"/>
              <a:t> means ‘shortened head’ syndrome.</a:t>
            </a:r>
          </a:p>
          <a:p>
            <a:pPr algn="l" rtl="0">
              <a:lnSpc>
                <a:spcPct val="250000"/>
              </a:lnSpc>
            </a:pPr>
            <a:r>
              <a:rPr lang="en-US" dirty="0"/>
              <a:t>Brachycephalic dogs will also appear with short noses.</a:t>
            </a:r>
          </a:p>
          <a:p>
            <a:pPr algn="l" rtl="0">
              <a:lnSpc>
                <a:spcPct val="250000"/>
              </a:lnSpc>
            </a:pPr>
            <a:r>
              <a:rPr lang="en-US" dirty="0"/>
              <a:t>This syndrome refers to a particular set of airway abnormalities.</a:t>
            </a:r>
          </a:p>
          <a:p>
            <a:pPr algn="l" rtl="0">
              <a:lnSpc>
                <a:spcPct val="300000"/>
              </a:lnSpc>
            </a:pPr>
            <a:endParaRPr lang="he-IL" dirty="0"/>
          </a:p>
        </p:txBody>
      </p:sp>
      <p:pic>
        <p:nvPicPr>
          <p:cNvPr id="5" name="Picture 4">
            <a:extLst>
              <a:ext uri="{FF2B5EF4-FFF2-40B4-BE49-F238E27FC236}">
                <a16:creationId xmlns:a16="http://schemas.microsoft.com/office/drawing/2014/main" id="{EE7CDE74-4888-21DC-888B-EE3564A98A40}"/>
              </a:ext>
            </a:extLst>
          </p:cNvPr>
          <p:cNvPicPr>
            <a:picLocks noChangeAspect="1"/>
          </p:cNvPicPr>
          <p:nvPr/>
        </p:nvPicPr>
        <p:blipFill>
          <a:blip r:embed="rId2"/>
          <a:stretch>
            <a:fillRect/>
          </a:stretch>
        </p:blipFill>
        <p:spPr>
          <a:xfrm>
            <a:off x="2602753" y="1977244"/>
            <a:ext cx="6714119" cy="2140732"/>
          </a:xfrm>
          <a:prstGeom prst="rect">
            <a:avLst/>
          </a:prstGeom>
        </p:spPr>
      </p:pic>
      <p:sp>
        <p:nvSpPr>
          <p:cNvPr id="4" name="Slide Number Placeholder 3">
            <a:extLst>
              <a:ext uri="{FF2B5EF4-FFF2-40B4-BE49-F238E27FC236}">
                <a16:creationId xmlns:a16="http://schemas.microsoft.com/office/drawing/2014/main" id="{353A912C-8EB7-B357-B0FE-BCD3AFD33CF5}"/>
              </a:ext>
            </a:extLst>
          </p:cNvPr>
          <p:cNvSpPr>
            <a:spLocks noGrp="1"/>
          </p:cNvSpPr>
          <p:nvPr>
            <p:ph type="sldNum" sz="quarter" idx="12"/>
          </p:nvPr>
        </p:nvSpPr>
        <p:spPr/>
        <p:txBody>
          <a:bodyPr/>
          <a:lstStyle/>
          <a:p>
            <a:fld id="{EF875617-3E04-4A8F-B194-D8EA40F49ABB}" type="slidenum">
              <a:rPr lang="he-IL" smtClean="0"/>
              <a:t>5</a:t>
            </a:fld>
            <a:endParaRPr lang="he-IL"/>
          </a:p>
        </p:txBody>
      </p:sp>
    </p:spTree>
    <p:extLst>
      <p:ext uri="{BB962C8B-B14F-4D97-AF65-F5344CB8AC3E}">
        <p14:creationId xmlns:p14="http://schemas.microsoft.com/office/powerpoint/2010/main" val="78929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291C-A5FE-A7BA-7639-C44E5BE6FD67}"/>
              </a:ext>
            </a:extLst>
          </p:cNvPr>
          <p:cNvSpPr>
            <a:spLocks noGrp="1"/>
          </p:cNvSpPr>
          <p:nvPr>
            <p:ph type="title"/>
          </p:nvPr>
        </p:nvSpPr>
        <p:spPr/>
        <p:txBody>
          <a:bodyPr/>
          <a:lstStyle/>
          <a:p>
            <a:r>
              <a:rPr lang="en-US" dirty="0"/>
              <a:t>Dog’s Facial Expressions</a:t>
            </a:r>
            <a:endParaRPr lang="he-IL" dirty="0"/>
          </a:p>
        </p:txBody>
      </p:sp>
      <p:sp>
        <p:nvSpPr>
          <p:cNvPr id="3" name="Content Placeholder 2">
            <a:extLst>
              <a:ext uri="{FF2B5EF4-FFF2-40B4-BE49-F238E27FC236}">
                <a16:creationId xmlns:a16="http://schemas.microsoft.com/office/drawing/2014/main" id="{4F6B4AC2-C7AB-D059-F215-1CFF71FF0698}"/>
              </a:ext>
            </a:extLst>
          </p:cNvPr>
          <p:cNvSpPr>
            <a:spLocks noGrp="1"/>
          </p:cNvSpPr>
          <p:nvPr>
            <p:ph idx="1"/>
          </p:nvPr>
        </p:nvSpPr>
        <p:spPr/>
        <p:txBody>
          <a:bodyPr>
            <a:noAutofit/>
          </a:bodyPr>
          <a:lstStyle/>
          <a:p>
            <a:pPr marL="0" indent="0" algn="l" rtl="0">
              <a:lnSpc>
                <a:spcPct val="200000"/>
              </a:lnSpc>
              <a:buNone/>
            </a:pPr>
            <a:endParaRPr lang="en-US" dirty="0"/>
          </a:p>
          <a:p>
            <a:pPr algn="l" rtl="0">
              <a:lnSpc>
                <a:spcPct val="200000"/>
              </a:lnSpc>
            </a:pPr>
            <a:r>
              <a:rPr lang="en-US" dirty="0"/>
              <a:t>Previous studies:</a:t>
            </a:r>
          </a:p>
          <a:p>
            <a:pPr lvl="1" algn="l" rtl="0">
              <a:lnSpc>
                <a:spcPct val="100000"/>
              </a:lnSpc>
            </a:pPr>
            <a:r>
              <a:rPr lang="en-US" sz="2000" dirty="0"/>
              <a:t>Indicate the ability of people to recognize the emotional facial expressions of dogs, but not perfectly.</a:t>
            </a:r>
          </a:p>
          <a:p>
            <a:pPr lvl="1" algn="l" rtl="0">
              <a:lnSpc>
                <a:spcPct val="200000"/>
              </a:lnSpc>
            </a:pPr>
            <a:r>
              <a:rPr lang="en-US" sz="2000" dirty="0"/>
              <a:t>There are differences between the participants.</a:t>
            </a:r>
          </a:p>
          <a:p>
            <a:pPr lvl="1" algn="l" rtl="0">
              <a:lnSpc>
                <a:spcPct val="100000"/>
              </a:lnSpc>
            </a:pPr>
            <a:r>
              <a:rPr lang="en-US" sz="2000" dirty="0"/>
              <a:t>Some studies struggle to comprehend their visual cues, particularly in dogs with short faces.</a:t>
            </a:r>
          </a:p>
        </p:txBody>
      </p:sp>
      <p:pic>
        <p:nvPicPr>
          <p:cNvPr id="1028" name="Picture 4" descr="Dog face set, pet head with different emotion, line icon. Dog is calm, sad,  surprised, happy, laughing with tongue hanging out. Canine facial expression  through ear, eye, mouth and nose. Vector sign">
            <a:extLst>
              <a:ext uri="{FF2B5EF4-FFF2-40B4-BE49-F238E27FC236}">
                <a16:creationId xmlns:a16="http://schemas.microsoft.com/office/drawing/2014/main" id="{98C5C757-FD70-8F52-39F3-27E7B270B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298" y="1702340"/>
            <a:ext cx="3969403" cy="19381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FA8A84-05E5-B5B5-F529-6CA2DDFA2EAB}"/>
              </a:ext>
            </a:extLst>
          </p:cNvPr>
          <p:cNvSpPr>
            <a:spLocks noGrp="1"/>
          </p:cNvSpPr>
          <p:nvPr>
            <p:ph type="sldNum" sz="quarter" idx="12"/>
          </p:nvPr>
        </p:nvSpPr>
        <p:spPr/>
        <p:txBody>
          <a:bodyPr/>
          <a:lstStyle/>
          <a:p>
            <a:fld id="{EF875617-3E04-4A8F-B194-D8EA40F49ABB}" type="slidenum">
              <a:rPr lang="he-IL" smtClean="0"/>
              <a:t>6</a:t>
            </a:fld>
            <a:endParaRPr lang="he-IL"/>
          </a:p>
        </p:txBody>
      </p:sp>
      <p:sp>
        <p:nvSpPr>
          <p:cNvPr id="5" name="TextBox 4">
            <a:extLst>
              <a:ext uri="{FF2B5EF4-FFF2-40B4-BE49-F238E27FC236}">
                <a16:creationId xmlns:a16="http://schemas.microsoft.com/office/drawing/2014/main" id="{157A50D3-5E07-A497-4B92-D9F0AEFF8BA8}"/>
              </a:ext>
            </a:extLst>
          </p:cNvPr>
          <p:cNvSpPr txBox="1"/>
          <p:nvPr/>
        </p:nvSpPr>
        <p:spPr>
          <a:xfrm>
            <a:off x="4198847" y="1953804"/>
            <a:ext cx="4468497" cy="307777"/>
          </a:xfrm>
          <a:prstGeom prst="rect">
            <a:avLst/>
          </a:prstGeom>
          <a:noFill/>
        </p:spPr>
        <p:txBody>
          <a:bodyPr wrap="square" rtlCol="1">
            <a:spAutoFit/>
          </a:bodyPr>
          <a:lstStyle/>
          <a:p>
            <a:r>
              <a:rPr lang="en-US" sz="1400" dirty="0"/>
              <a:t> calm       sad    surprised happy  laughing </a:t>
            </a:r>
            <a:endParaRPr lang="he-IL" sz="1400" dirty="0"/>
          </a:p>
        </p:txBody>
      </p:sp>
    </p:spTree>
    <p:extLst>
      <p:ext uri="{BB962C8B-B14F-4D97-AF65-F5344CB8AC3E}">
        <p14:creationId xmlns:p14="http://schemas.microsoft.com/office/powerpoint/2010/main" val="381299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7C62-2732-362F-A92C-44C2A2282A42}"/>
              </a:ext>
            </a:extLst>
          </p:cNvPr>
          <p:cNvSpPr>
            <a:spLocks noGrp="1"/>
          </p:cNvSpPr>
          <p:nvPr>
            <p:ph type="title"/>
          </p:nvPr>
        </p:nvSpPr>
        <p:spPr/>
        <p:txBody>
          <a:bodyPr/>
          <a:lstStyle/>
          <a:p>
            <a:r>
              <a:rPr lang="en-US" dirty="0"/>
              <a:t>Research Methodology</a:t>
            </a:r>
            <a:endParaRPr lang="he-IL" dirty="0"/>
          </a:p>
        </p:txBody>
      </p:sp>
      <p:sp>
        <p:nvSpPr>
          <p:cNvPr id="3" name="Content Placeholder 2">
            <a:extLst>
              <a:ext uri="{FF2B5EF4-FFF2-40B4-BE49-F238E27FC236}">
                <a16:creationId xmlns:a16="http://schemas.microsoft.com/office/drawing/2014/main" id="{D978B964-D1F2-6163-87F8-283EB0D241C2}"/>
              </a:ext>
            </a:extLst>
          </p:cNvPr>
          <p:cNvSpPr>
            <a:spLocks noGrp="1"/>
          </p:cNvSpPr>
          <p:nvPr>
            <p:ph idx="1"/>
          </p:nvPr>
        </p:nvSpPr>
        <p:spPr>
          <a:xfrm>
            <a:off x="1066800" y="1967266"/>
            <a:ext cx="10058400" cy="4050792"/>
          </a:xfrm>
        </p:spPr>
        <p:txBody>
          <a:bodyPr/>
          <a:lstStyle/>
          <a:p>
            <a:pPr algn="l" rtl="0"/>
            <a:r>
              <a:rPr lang="en-US" dirty="0"/>
              <a:t>They did an online experiment.</a:t>
            </a:r>
          </a:p>
          <a:p>
            <a:pPr algn="l" rtl="0"/>
            <a:r>
              <a:rPr lang="en-US" dirty="0"/>
              <a:t>They provided the participants with videos and photos of brachycephalic and normocephalic dogs in various contexts.</a:t>
            </a:r>
          </a:p>
        </p:txBody>
      </p:sp>
      <p:pic>
        <p:nvPicPr>
          <p:cNvPr id="9" name="Picture 8">
            <a:extLst>
              <a:ext uri="{FF2B5EF4-FFF2-40B4-BE49-F238E27FC236}">
                <a16:creationId xmlns:a16="http://schemas.microsoft.com/office/drawing/2014/main" id="{D2699A27-199B-473C-64B4-A5AE2CB9D96B}"/>
              </a:ext>
            </a:extLst>
          </p:cNvPr>
          <p:cNvPicPr>
            <a:picLocks noChangeAspect="1"/>
          </p:cNvPicPr>
          <p:nvPr/>
        </p:nvPicPr>
        <p:blipFill>
          <a:blip r:embed="rId2"/>
          <a:stretch>
            <a:fillRect/>
          </a:stretch>
        </p:blipFill>
        <p:spPr>
          <a:xfrm>
            <a:off x="4159402" y="3121301"/>
            <a:ext cx="3632454" cy="3594429"/>
          </a:xfrm>
          <a:prstGeom prst="rect">
            <a:avLst/>
          </a:prstGeom>
        </p:spPr>
      </p:pic>
      <p:sp>
        <p:nvSpPr>
          <p:cNvPr id="4" name="Slide Number Placeholder 3">
            <a:extLst>
              <a:ext uri="{FF2B5EF4-FFF2-40B4-BE49-F238E27FC236}">
                <a16:creationId xmlns:a16="http://schemas.microsoft.com/office/drawing/2014/main" id="{3A1C0AD5-1D81-DC62-862B-34B85C2A6C3C}"/>
              </a:ext>
            </a:extLst>
          </p:cNvPr>
          <p:cNvSpPr>
            <a:spLocks noGrp="1"/>
          </p:cNvSpPr>
          <p:nvPr>
            <p:ph type="sldNum" sz="quarter" idx="12"/>
          </p:nvPr>
        </p:nvSpPr>
        <p:spPr/>
        <p:txBody>
          <a:bodyPr/>
          <a:lstStyle/>
          <a:p>
            <a:fld id="{EF875617-3E04-4A8F-B194-D8EA40F49ABB}" type="slidenum">
              <a:rPr lang="he-IL" smtClean="0"/>
              <a:t>7</a:t>
            </a:fld>
            <a:endParaRPr lang="he-IL"/>
          </a:p>
        </p:txBody>
      </p:sp>
    </p:spTree>
    <p:extLst>
      <p:ext uri="{BB962C8B-B14F-4D97-AF65-F5344CB8AC3E}">
        <p14:creationId xmlns:p14="http://schemas.microsoft.com/office/powerpoint/2010/main" val="73692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C538-EBF9-B062-75D3-B0F3AD739FD5}"/>
              </a:ext>
            </a:extLst>
          </p:cNvPr>
          <p:cNvSpPr>
            <a:spLocks noGrp="1"/>
          </p:cNvSpPr>
          <p:nvPr>
            <p:ph type="title"/>
          </p:nvPr>
        </p:nvSpPr>
        <p:spPr/>
        <p:txBody>
          <a:bodyPr/>
          <a:lstStyle/>
          <a:p>
            <a:r>
              <a:rPr lang="en-US" dirty="0"/>
              <a:t>Dataset</a:t>
            </a:r>
            <a:endParaRPr lang="he-IL" dirty="0"/>
          </a:p>
        </p:txBody>
      </p:sp>
      <p:sp>
        <p:nvSpPr>
          <p:cNvPr id="3" name="Content Placeholder 2">
            <a:extLst>
              <a:ext uri="{FF2B5EF4-FFF2-40B4-BE49-F238E27FC236}">
                <a16:creationId xmlns:a16="http://schemas.microsoft.com/office/drawing/2014/main" id="{6307D92F-8970-B2F1-E165-65E83D635A84}"/>
              </a:ext>
            </a:extLst>
          </p:cNvPr>
          <p:cNvSpPr>
            <a:spLocks noGrp="1"/>
          </p:cNvSpPr>
          <p:nvPr>
            <p:ph idx="1"/>
          </p:nvPr>
        </p:nvSpPr>
        <p:spPr/>
        <p:txBody>
          <a:bodyPr>
            <a:normAutofit lnSpcReduction="10000"/>
          </a:bodyPr>
          <a:lstStyle/>
          <a:p>
            <a:pPr algn="l" rtl="0">
              <a:lnSpc>
                <a:spcPct val="150000"/>
              </a:lnSpc>
            </a:pPr>
            <a:r>
              <a:rPr lang="en-US" dirty="0"/>
              <a:t>Has two groups of dogs: brachycephalic and normocephalic.</a:t>
            </a:r>
          </a:p>
          <a:p>
            <a:pPr algn="l" rtl="0">
              <a:lnSpc>
                <a:spcPct val="150000"/>
              </a:lnSpc>
            </a:pPr>
            <a:r>
              <a:rPr lang="en-US" dirty="0"/>
              <a:t>Covers 23 different behaviors across four distinct scenarios.</a:t>
            </a:r>
            <a:endParaRPr lang="he-IL" dirty="0"/>
          </a:p>
          <a:p>
            <a:pPr algn="l" rtl="0">
              <a:lnSpc>
                <a:spcPct val="110000"/>
              </a:lnSpc>
            </a:pPr>
            <a:r>
              <a:rPr lang="en-US" dirty="0"/>
              <a:t>Will contain 5-10 second videos and various images of dog faces in these situations:</a:t>
            </a:r>
          </a:p>
          <a:p>
            <a:pPr marL="891540" lvl="2" indent="-342900" algn="l" rtl="0">
              <a:lnSpc>
                <a:spcPct val="150000"/>
              </a:lnSpc>
              <a:buAutoNum type="arabicPeriod"/>
            </a:pPr>
            <a:r>
              <a:rPr lang="en-US" sz="2000" dirty="0"/>
              <a:t>Called the dog by his name.</a:t>
            </a:r>
          </a:p>
          <a:p>
            <a:pPr marL="891540" lvl="2" indent="-342900" algn="l" rtl="0">
              <a:lnSpc>
                <a:spcPct val="150000"/>
              </a:lnSpc>
              <a:buAutoNum type="arabicPeriod"/>
            </a:pPr>
            <a:r>
              <a:rPr lang="en-US" sz="2000" dirty="0"/>
              <a:t>Play.</a:t>
            </a:r>
          </a:p>
          <a:p>
            <a:pPr marL="891540" lvl="2" indent="-342900" algn="l" rtl="0">
              <a:lnSpc>
                <a:spcPct val="150000"/>
              </a:lnSpc>
              <a:buAutoNum type="arabicPeriod"/>
            </a:pPr>
            <a:r>
              <a:rPr lang="en-US" sz="2000" dirty="0"/>
              <a:t>Separation.</a:t>
            </a:r>
          </a:p>
          <a:p>
            <a:pPr marL="891540" lvl="2" indent="-342900" algn="l" rtl="0">
              <a:lnSpc>
                <a:spcPct val="150000"/>
              </a:lnSpc>
              <a:buAutoNum type="arabicPeriod"/>
            </a:pPr>
            <a:r>
              <a:rPr lang="en-US" sz="2000" dirty="0"/>
              <a:t>Threatened by a stranger.</a:t>
            </a:r>
          </a:p>
          <a:p>
            <a:pPr marL="0" indent="0" algn="l" rtl="0">
              <a:buNone/>
            </a:pPr>
            <a:endParaRPr lang="en-US" dirty="0"/>
          </a:p>
        </p:txBody>
      </p:sp>
      <p:pic>
        <p:nvPicPr>
          <p:cNvPr id="1026" name="Picture 2" descr="Dataset Icon Images – Browse 4,600 Stock Photos, Vectors, and Video | Adobe  Stock">
            <a:extLst>
              <a:ext uri="{FF2B5EF4-FFF2-40B4-BE49-F238E27FC236}">
                <a16:creationId xmlns:a16="http://schemas.microsoft.com/office/drawing/2014/main" id="{45F43682-319F-3ED4-7E4E-AEE328457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034" y="4146804"/>
            <a:ext cx="2110091" cy="21100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B97798C-5A96-BF13-1CA7-7049C004E016}"/>
              </a:ext>
            </a:extLst>
          </p:cNvPr>
          <p:cNvSpPr>
            <a:spLocks noGrp="1"/>
          </p:cNvSpPr>
          <p:nvPr>
            <p:ph type="sldNum" sz="quarter" idx="12"/>
          </p:nvPr>
        </p:nvSpPr>
        <p:spPr/>
        <p:txBody>
          <a:bodyPr/>
          <a:lstStyle/>
          <a:p>
            <a:fld id="{EF875617-3E04-4A8F-B194-D8EA40F49ABB}" type="slidenum">
              <a:rPr lang="he-IL" smtClean="0"/>
              <a:t>8</a:t>
            </a:fld>
            <a:endParaRPr lang="he-IL"/>
          </a:p>
        </p:txBody>
      </p:sp>
    </p:spTree>
    <p:extLst>
      <p:ext uri="{BB962C8B-B14F-4D97-AF65-F5344CB8AC3E}">
        <p14:creationId xmlns:p14="http://schemas.microsoft.com/office/powerpoint/2010/main" val="267691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EDF9-01F3-6B2C-6885-FC856E18145F}"/>
              </a:ext>
            </a:extLst>
          </p:cNvPr>
          <p:cNvSpPr>
            <a:spLocks noGrp="1"/>
          </p:cNvSpPr>
          <p:nvPr>
            <p:ph type="title"/>
          </p:nvPr>
        </p:nvSpPr>
        <p:spPr>
          <a:xfrm>
            <a:off x="758757" y="484632"/>
            <a:ext cx="10369491" cy="1609344"/>
          </a:xfrm>
        </p:spPr>
        <p:txBody>
          <a:bodyPr/>
          <a:lstStyle/>
          <a:p>
            <a:r>
              <a:rPr lang="en-US" dirty="0"/>
              <a:t>Novelty: Eye Tracking Technology</a:t>
            </a:r>
            <a:endParaRPr lang="he-IL" dirty="0"/>
          </a:p>
        </p:txBody>
      </p:sp>
      <p:sp>
        <p:nvSpPr>
          <p:cNvPr id="3" name="Content Placeholder 2">
            <a:extLst>
              <a:ext uri="{FF2B5EF4-FFF2-40B4-BE49-F238E27FC236}">
                <a16:creationId xmlns:a16="http://schemas.microsoft.com/office/drawing/2014/main" id="{A5F0D4FF-F410-4D91-1E1B-00B6CD06D839}"/>
              </a:ext>
            </a:extLst>
          </p:cNvPr>
          <p:cNvSpPr>
            <a:spLocks noGrp="1"/>
          </p:cNvSpPr>
          <p:nvPr>
            <p:ph idx="1"/>
          </p:nvPr>
        </p:nvSpPr>
        <p:spPr/>
        <p:txBody>
          <a:bodyPr/>
          <a:lstStyle/>
          <a:p>
            <a:pPr algn="l" rtl="0"/>
            <a:r>
              <a:rPr lang="en-US" dirty="0"/>
              <a:t>It is a technology that converts eye movements into a data stream that contains information such as pupil position, the gaze vector for each eye, and the gaze point.</a:t>
            </a:r>
            <a:endParaRPr lang="he-IL" dirty="0"/>
          </a:p>
        </p:txBody>
      </p:sp>
      <p:pic>
        <p:nvPicPr>
          <p:cNvPr id="4" name="image1.png">
            <a:extLst>
              <a:ext uri="{FF2B5EF4-FFF2-40B4-BE49-F238E27FC236}">
                <a16:creationId xmlns:a16="http://schemas.microsoft.com/office/drawing/2014/main" id="{4ADFA343-21E3-A745-5815-3220045F911B}"/>
              </a:ext>
            </a:extLst>
          </p:cNvPr>
          <p:cNvPicPr/>
          <p:nvPr/>
        </p:nvPicPr>
        <p:blipFill>
          <a:blip r:embed="rId2"/>
          <a:srcRect/>
          <a:stretch>
            <a:fillRect/>
          </a:stretch>
        </p:blipFill>
        <p:spPr>
          <a:xfrm>
            <a:off x="3386745" y="3216105"/>
            <a:ext cx="4581429" cy="3434424"/>
          </a:xfrm>
          <a:prstGeom prst="rect">
            <a:avLst/>
          </a:prstGeom>
          <a:ln/>
        </p:spPr>
      </p:pic>
      <p:sp>
        <p:nvSpPr>
          <p:cNvPr id="5" name="Slide Number Placeholder 4">
            <a:extLst>
              <a:ext uri="{FF2B5EF4-FFF2-40B4-BE49-F238E27FC236}">
                <a16:creationId xmlns:a16="http://schemas.microsoft.com/office/drawing/2014/main" id="{48D88B42-40D7-BE62-3C53-14BC6A2848FB}"/>
              </a:ext>
            </a:extLst>
          </p:cNvPr>
          <p:cNvSpPr>
            <a:spLocks noGrp="1"/>
          </p:cNvSpPr>
          <p:nvPr>
            <p:ph type="sldNum" sz="quarter" idx="12"/>
          </p:nvPr>
        </p:nvSpPr>
        <p:spPr/>
        <p:txBody>
          <a:bodyPr/>
          <a:lstStyle/>
          <a:p>
            <a:fld id="{EF875617-3E04-4A8F-B194-D8EA40F49ABB}" type="slidenum">
              <a:rPr lang="he-IL" smtClean="0"/>
              <a:t>9</a:t>
            </a:fld>
            <a:endParaRPr lang="he-IL"/>
          </a:p>
        </p:txBody>
      </p:sp>
    </p:spTree>
    <p:extLst>
      <p:ext uri="{BB962C8B-B14F-4D97-AF65-F5344CB8AC3E}">
        <p14:creationId xmlns:p14="http://schemas.microsoft.com/office/powerpoint/2010/main" val="3059843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4232</TotalTime>
  <Words>1353</Words>
  <Application>Microsoft Office PowerPoint</Application>
  <PresentationFormat>Widescreen</PresentationFormat>
  <Paragraphs>196</Paragraphs>
  <Slides>22</Slides>
  <Notes>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Bookman Old Style</vt:lpstr>
      <vt:lpstr>Bookman Old Style (Body)</vt:lpstr>
      <vt:lpstr>Calibri</vt:lpstr>
      <vt:lpstr>Century Gothic</vt:lpstr>
      <vt:lpstr>Roboto</vt:lpstr>
      <vt:lpstr>Wingdings</vt:lpstr>
      <vt:lpstr>Wood Type</vt:lpstr>
      <vt:lpstr>Capstone Project Phase A Project No. 24-1-R-15  Research on Dog - Human Communication Using Eye Tracker Technology</vt:lpstr>
      <vt:lpstr>Research Questions</vt:lpstr>
      <vt:lpstr>Motivation</vt:lpstr>
      <vt:lpstr>Previous Work</vt:lpstr>
      <vt:lpstr>Brachycephalic vs. Normocephalic</vt:lpstr>
      <vt:lpstr>Dog’s Facial Expressions</vt:lpstr>
      <vt:lpstr>Research Methodology</vt:lpstr>
      <vt:lpstr>Dataset</vt:lpstr>
      <vt:lpstr>Novelty: Eye Tracking Technology</vt:lpstr>
      <vt:lpstr>Eye-Tracking Studies</vt:lpstr>
      <vt:lpstr>Our Contribution</vt:lpstr>
      <vt:lpstr>Accuracy and Reliability</vt:lpstr>
      <vt:lpstr>Our Hypothesis</vt:lpstr>
      <vt:lpstr>Experimental Parameters</vt:lpstr>
      <vt:lpstr>Procedure</vt:lpstr>
      <vt:lpstr>Future Work</vt:lpstr>
      <vt:lpstr>References</vt:lpstr>
      <vt:lpstr>THANKS FOR YOUR LISTENING</vt:lpstr>
      <vt:lpstr>Expected Achievement</vt:lpstr>
      <vt:lpstr>Research Process</vt:lpstr>
      <vt:lpstr>Our solution</vt:lpstr>
      <vt:lpstr>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שרה יוסף אסעד</dc:creator>
  <cp:lastModifiedBy>שרה יוסף אסעד</cp:lastModifiedBy>
  <cp:revision>177</cp:revision>
  <dcterms:created xsi:type="dcterms:W3CDTF">2024-05-05T13:08:17Z</dcterms:created>
  <dcterms:modified xsi:type="dcterms:W3CDTF">2024-05-25T10:54:58Z</dcterms:modified>
</cp:coreProperties>
</file>